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320" r:id="rId5"/>
    <p:sldId id="257" r:id="rId6"/>
    <p:sldId id="297" r:id="rId7"/>
    <p:sldId id="327" r:id="rId8"/>
    <p:sldId id="331" r:id="rId9"/>
    <p:sldId id="332" r:id="rId10"/>
    <p:sldId id="330" r:id="rId11"/>
    <p:sldId id="333" r:id="rId12"/>
    <p:sldId id="329" r:id="rId13"/>
    <p:sldId id="294" r:id="rId14"/>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92" userDrawn="1">
          <p15:clr>
            <a:srgbClr val="A4A3A4"/>
          </p15:clr>
        </p15:guide>
        <p15:guide id="2" pos="5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16933-FE87-86F3-24C0-8E2D1E05003C}" name="Kate Dodson (CCA)" initials="KD(" userId="S::kdodson@ipowerllc.com::5a07fec4-d635-4283-8fcf-98012f8a5d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ADC"/>
    <a:srgbClr val="20265F"/>
    <a:srgbClr val="C2ADFF"/>
    <a:srgbClr val="E5D5FE"/>
    <a:srgbClr val="ECE6FF"/>
    <a:srgbClr val="A4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6" autoAdjust="0"/>
    <p:restoredTop sz="94675"/>
  </p:normalViewPr>
  <p:slideViewPr>
    <p:cSldViewPr snapToGrid="0">
      <p:cViewPr varScale="1">
        <p:scale>
          <a:sx n="95" d="100"/>
          <a:sy n="95" d="100"/>
        </p:scale>
        <p:origin x="84" y="300"/>
      </p:cViewPr>
      <p:guideLst>
        <p:guide orient="horz" pos="5592"/>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10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Notes Placeholder 2"/>
          <p:cNvSpPr>
            <a:spLocks noGrp="1"/>
          </p:cNvSpPr>
          <p:nvPr>
            <p:ph type="body" idx="1"/>
          </p:nvPr>
        </p:nvSpPr>
        <p:spPr>
          <a:xfrm>
            <a:off x="1028700" y="8801100"/>
            <a:ext cx="8229600" cy="7200900"/>
          </a:xfrm>
          <a:prstGeom prst="rect">
            <a:avLst/>
          </a:prstGeom>
        </p:spPr>
        <p:txBody>
          <a:bodyPr/>
          <a:lstStyle/>
          <a:p>
            <a:r>
              <a:rPr lang="en-US"/>
              <a:t>“Proprietary and Confidential?” </a:t>
            </a:r>
          </a:p>
        </p:txBody>
      </p:sp>
    </p:spTree>
    <p:extLst>
      <p:ext uri="{BB962C8B-B14F-4D97-AF65-F5344CB8AC3E}">
        <p14:creationId xmlns:p14="http://schemas.microsoft.com/office/powerpoint/2010/main" val="37885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3BEB-B78A-41A4-A871-32C39EE1B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AE7A8-EBC1-F715-9AD0-59AFB7CA0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22B9C-A8E7-ECCF-AEB7-799F6D5D9F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294A46-A9C9-69FB-4689-B84247941A9A}"/>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7962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E12D-5544-5AD3-ADFD-1A3FAC0EA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79C40-BDF9-579D-F569-9E25FD754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1E0A7-942B-D245-2BC6-43886CEBE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B90292-7795-0033-81AA-91DA52EF49F0}"/>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8789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26C8-B82C-F690-124F-991701DC8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8882C-896B-DC6B-1A73-35DBC6DFD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B4AC5-B2F5-CBDB-905D-D2151CF31F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F5B8A2-F931-B2A0-D211-CEB4F2B9B632}"/>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227332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4486-EB93-C950-9B5C-61F0E5A64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B6AA2-9329-7377-898E-347ADFDDB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D846B-04A5-4D1D-E80D-6F5980DECC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7CB49A-8DB4-B8E9-3808-6105A27623EC}"/>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4176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D8F5-0793-0080-982A-FB2DEC738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80B9-F436-E046-D3B3-12CF8BC2F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FCD45-55B2-0A95-06AC-5200F6F733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1CB3DC-1FD6-432F-D955-542B7AF1E09A}"/>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15669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A3E8-29A9-7A1C-F51A-BB432D7D1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796FB-D685-BC46-0D7A-E0FAD4E02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A2FA8-B6A8-EFB7-4DB0-6747A2FA69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90EAEE-ED16-3F58-C8BD-CE44F8092D9C}"/>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50066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BF21-C38E-E51E-42A5-A62862129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6FF93-3738-EB44-7C18-7209B1158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2A03A-EAF6-E086-F73B-56161F3131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E5C2C-931A-D2F0-8C48-D4E4FB681757}"/>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75170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50197-A6C1-21BC-69D5-AD386443A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E15BE-1E5D-D669-A837-C3F14EEEF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74296-DC96-CA91-07BF-F413E61EB8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206F61-21E0-FBB8-075B-9532EFB611D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51502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5EC56-AEFB-FD88-DAD3-032C8FAF368C}"/>
              </a:ext>
            </a:extLst>
          </p:cNvPr>
          <p:cNvSpPr txBox="1"/>
          <p:nvPr userDrawn="1"/>
        </p:nvSpPr>
        <p:spPr>
          <a:xfrm>
            <a:off x="16534975" y="9403347"/>
            <a:ext cx="1237677" cy="369333"/>
          </a:xfrm>
          <a:prstGeom prst="rect">
            <a:avLst/>
          </a:prstGeom>
          <a:noFill/>
        </p:spPr>
        <p:txBody>
          <a:bodyPr wrap="square" rtlCol="0">
            <a:spAutoFit/>
          </a:bodyPr>
          <a:lstStyle/>
          <a:p>
            <a:pPr algn="r"/>
            <a:fld id="{623B795A-DE3E-F144-BC99-85846F7F84F3}" type="slidenum">
              <a:rPr lang="en-US" smtClean="0">
                <a:solidFill>
                  <a:schemeClr val="bg1">
                    <a:lumMod val="65000"/>
                  </a:schemeClr>
                </a:solidFill>
              </a:rPr>
              <a:pPr algn="r"/>
              <a:t>‹#›</a:t>
            </a:fld>
            <a:endParaRPr lang="en-US">
              <a:solidFill>
                <a:schemeClr val="bg1">
                  <a:lumMod val="65000"/>
                </a:schemeClr>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495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yberab.org/Portals/0/CMMC%20Assessment%20Process%20v2.0.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dodcio.defense.gov/cmmc/Resources-Documentation/"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ndisac.org/wp-content/uploads/2024/03/ND-ISAC_C3PAO-Shopping-Guide-for-SMBs_v12_13MAR2024.pdf" TargetMode="External"/><Relationship Id="rId5" Type="http://schemas.openxmlformats.org/officeDocument/2006/relationships/hyperlink" Target="https://cooey.wiki/index.php?title=Identifying_a_Certified_Third_Party_Assessing_Organization_(C3PAO)"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405AD8-A39B-3B2A-1DDF-23B0A2BA5A2D}"/>
            </a:ext>
          </a:extLst>
        </p:cNvPr>
        <p:cNvGrpSpPr/>
        <p:nvPr/>
      </p:nvGrpSpPr>
      <p:grpSpPr>
        <a:xfrm>
          <a:off x="0" y="0"/>
          <a:ext cx="0" cy="0"/>
          <a:chOff x="0" y="0"/>
          <a:chExt cx="0" cy="0"/>
        </a:xfrm>
      </p:grpSpPr>
      <p:sp>
        <p:nvSpPr>
          <p:cNvPr id="3" name="Capability and Services Overview">
            <a:extLst>
              <a:ext uri="{FF2B5EF4-FFF2-40B4-BE49-F238E27FC236}">
                <a16:creationId xmlns:a16="http://schemas.microsoft.com/office/drawing/2014/main" id="{CF436111-07BB-AFA3-2900-BFA4A86C8DC6}"/>
              </a:ext>
            </a:extLst>
          </p:cNvPr>
          <p:cNvSpPr/>
          <p:nvPr/>
        </p:nvSpPr>
        <p:spPr>
          <a:xfrm>
            <a:off x="1219400" y="3397954"/>
            <a:ext cx="10238029" cy="1424756"/>
          </a:xfrm>
          <a:prstGeom prst="rect">
            <a:avLst/>
          </a:prstGeom>
          <a:noFill/>
          <a:ln/>
        </p:spPr>
        <p:txBody>
          <a:bodyPr wrap="square" lIns="0" tIns="0" rIns="0" bIns="0" rtlCol="0" anchor="t"/>
          <a:lstStyle/>
          <a:p>
            <a:r>
              <a:rPr lang="en-US" sz="6600" b="1" dirty="0">
                <a:solidFill>
                  <a:schemeClr val="bg1"/>
                </a:solidFill>
                <a:latin typeface="Neue Haas Grotesk Text Pro"/>
                <a:ea typeface="Sora Bold"/>
                <a:cs typeface="Mangal"/>
              </a:rPr>
              <a:t>CMMC </a:t>
            </a:r>
            <a:r>
              <a:rPr lang="en-US" sz="6600" b="1" dirty="0">
                <a:solidFill>
                  <a:srgbClr val="C2ADFF"/>
                </a:solidFill>
                <a:latin typeface="Neue Haas Grotesk Text Pro"/>
                <a:ea typeface="Sora Bold"/>
                <a:cs typeface="Mangal"/>
              </a:rPr>
              <a:t>is Here</a:t>
            </a:r>
            <a:endParaRPr lang="en-US" sz="7200" b="1" dirty="0">
              <a:solidFill>
                <a:srgbClr val="C2ADFF"/>
              </a:solidFill>
              <a:latin typeface="Neue Haas Grotesk Text Pro"/>
              <a:ea typeface="Sora Bold"/>
              <a:cs typeface="Mangal"/>
            </a:endParaRPr>
          </a:p>
        </p:txBody>
      </p:sp>
      <p:pic>
        <p:nvPicPr>
          <p:cNvPr id="4" name="Picture 10" descr="DoD logo">
            <a:extLst>
              <a:ext uri="{FF2B5EF4-FFF2-40B4-BE49-F238E27FC236}">
                <a16:creationId xmlns:a16="http://schemas.microsoft.com/office/drawing/2014/main" id="{520B2085-A513-F543-3E19-7C5D56DAC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60" y="7267264"/>
            <a:ext cx="1626728" cy="16244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CYBERSECURITY MATURITY MODEL CERTIFICATION (CMMC) | The AME Group">
            <a:extLst>
              <a:ext uri="{FF2B5EF4-FFF2-40B4-BE49-F238E27FC236}">
                <a16:creationId xmlns:a16="http://schemas.microsoft.com/office/drawing/2014/main" id="{E7B74A04-7583-63A3-9DCD-2218DCD8862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059" b="96471" l="3667" r="95000">
                        <a14:foregroundMark x1="13333" y1="52941" x2="25667" y2="25882"/>
                        <a14:foregroundMark x1="25667" y1="25882" x2="17667" y2="43137"/>
                        <a14:foregroundMark x1="17667" y1="43137" x2="28333" y2="18824"/>
                        <a14:foregroundMark x1="20667" y1="26667" x2="21667" y2="27843"/>
                        <a14:foregroundMark x1="20000" y1="31373" x2="17333" y2="36078"/>
                        <a14:foregroundMark x1="32333" y1="20392" x2="48333" y2="9804"/>
                        <a14:foregroundMark x1="48333" y1="9804" x2="49333" y2="9804"/>
                        <a14:foregroundMark x1="32667" y1="14902" x2="55333" y2="10980"/>
                        <a14:foregroundMark x1="41333" y1="8627" x2="58333" y2="7451"/>
                        <a14:foregroundMark x1="58333" y1="7451" x2="58667" y2="7843"/>
                        <a14:foregroundMark x1="44667" y1="11765" x2="70000" y2="17647"/>
                        <a14:foregroundMark x1="70000" y1="17647" x2="84000" y2="38039"/>
                        <a14:foregroundMark x1="84000" y1="38039" x2="84000" y2="38431"/>
                        <a14:foregroundMark x1="83667" y1="51765" x2="80667" y2="38431"/>
                        <a14:foregroundMark x1="46667" y1="62353" x2="49000" y2="46275"/>
                        <a14:foregroundMark x1="82667" y1="71765" x2="23000" y2="72157"/>
                        <a14:foregroundMark x1="23000" y1="72157" x2="23000" y2="71765"/>
                        <a14:foregroundMark x1="67667" y1="76078" x2="84667" y2="73725"/>
                        <a14:foregroundMark x1="27667" y1="76078" x2="19333" y2="65098"/>
                        <a14:foregroundMark x1="20333" y1="75294" x2="28667" y2="74118"/>
                        <a14:foregroundMark x1="25333" y1="81176" x2="56000" y2="89020"/>
                        <a14:foregroundMark x1="56000" y1="89020" x2="70333" y2="85882"/>
                        <a14:foregroundMark x1="36000" y1="91765" x2="56333" y2="93333"/>
                        <a14:foregroundMark x1="39667" y1="72157" x2="48000" y2="50196"/>
                        <a14:foregroundMark x1="48000" y1="50196" x2="48000" y2="50196"/>
                        <a14:foregroundMark x1="51667" y1="54510" x2="45667" y2="66275"/>
                        <a14:foregroundMark x1="58000" y1="76078" x2="24000" y2="73725"/>
                        <a14:foregroundMark x1="44333" y1="95686" x2="57333" y2="96471"/>
                        <a14:foregroundMark x1="63333" y1="81569" x2="66333" y2="67843"/>
                        <a14:foregroundMark x1="86667" y1="85490" x2="88667" y2="77647"/>
                        <a14:foregroundMark x1="92000" y1="78039" x2="95000" y2="78039"/>
                        <a14:foregroundMark x1="10333" y1="84314" x2="16333" y2="76471"/>
                        <a14:foregroundMark x1="7667" y1="75686" x2="15667" y2="74510"/>
                        <a14:foregroundMark x1="3667" y1="77647" x2="9333" y2="77647"/>
                        <a14:foregroundMark x1="40667" y1="7059" x2="56333" y2="7059"/>
                      </a14:backgroundRemoval>
                    </a14:imgEffect>
                  </a14:imgLayer>
                </a14:imgProps>
              </a:ext>
              <a:ext uri="{28A0092B-C50C-407E-A947-70E740481C1C}">
                <a14:useLocalDpi xmlns:a14="http://schemas.microsoft.com/office/drawing/2010/main" val="0"/>
              </a:ext>
            </a:extLst>
          </a:blip>
          <a:srcRect/>
          <a:stretch>
            <a:fillRect/>
          </a:stretch>
        </p:blipFill>
        <p:spPr bwMode="auto">
          <a:xfrm>
            <a:off x="5976025" y="7267264"/>
            <a:ext cx="1911138" cy="16244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A set of icons with lines and a check mark&#10;&#10;AI-generated content may be incorrect.">
            <a:extLst>
              <a:ext uri="{FF2B5EF4-FFF2-40B4-BE49-F238E27FC236}">
                <a16:creationId xmlns:a16="http://schemas.microsoft.com/office/drawing/2014/main" id="{E3AD4792-8F36-97F5-6E65-3962699563C2}"/>
              </a:ext>
            </a:extLst>
          </p:cNvPr>
          <p:cNvPicPr>
            <a:picLocks noChangeAspect="1"/>
          </p:cNvPicPr>
          <p:nvPr/>
        </p:nvPicPr>
        <p:blipFill>
          <a:blip r:embed="rId6"/>
          <a:srcRect r="58667" b="50000"/>
          <a:stretch/>
        </p:blipFill>
        <p:spPr>
          <a:xfrm>
            <a:off x="12650659" y="854094"/>
            <a:ext cx="5637341" cy="8578812"/>
          </a:xfrm>
          <a:prstGeom prst="rect">
            <a:avLst/>
          </a:prstGeom>
          <a:ln>
            <a:noFill/>
          </a:ln>
        </p:spPr>
      </p:pic>
      <p:pic>
        <p:nvPicPr>
          <p:cNvPr id="7" name="Picture 6" descr="A black and white logo&#10;&#10;AI-generated content may be incorrect.">
            <a:extLst>
              <a:ext uri="{FF2B5EF4-FFF2-40B4-BE49-F238E27FC236}">
                <a16:creationId xmlns:a16="http://schemas.microsoft.com/office/drawing/2014/main" id="{1AD19B29-F4CF-6AFA-42BC-BA6EC3BF8192}"/>
              </a:ext>
            </a:extLst>
          </p:cNvPr>
          <p:cNvPicPr>
            <a:picLocks noChangeAspect="1"/>
          </p:cNvPicPr>
          <p:nvPr/>
        </p:nvPicPr>
        <p:blipFill>
          <a:blip r:embed="rId7"/>
          <a:stretch>
            <a:fillRect/>
          </a:stretch>
        </p:blipFill>
        <p:spPr>
          <a:xfrm>
            <a:off x="3245715" y="7676147"/>
            <a:ext cx="2239283" cy="1057150"/>
          </a:xfrm>
          <a:prstGeom prst="rect">
            <a:avLst/>
          </a:prstGeom>
          <a:ln>
            <a:noFill/>
          </a:ln>
        </p:spPr>
      </p:pic>
      <p:pic>
        <p:nvPicPr>
          <p:cNvPr id="8" name="Picture 7" descr="A black and white logo&#10;&#10;AI-generated content may be incorrect.">
            <a:extLst>
              <a:ext uri="{FF2B5EF4-FFF2-40B4-BE49-F238E27FC236}">
                <a16:creationId xmlns:a16="http://schemas.microsoft.com/office/drawing/2014/main" id="{95F74E43-A926-5ECF-F687-4B89B3B68E12}"/>
              </a:ext>
            </a:extLst>
          </p:cNvPr>
          <p:cNvPicPr>
            <a:picLocks noChangeAspect="1"/>
          </p:cNvPicPr>
          <p:nvPr/>
        </p:nvPicPr>
        <p:blipFill>
          <a:blip r:embed="rId8"/>
          <a:stretch>
            <a:fillRect/>
          </a:stretch>
        </p:blipFill>
        <p:spPr>
          <a:xfrm>
            <a:off x="1150153" y="1121038"/>
            <a:ext cx="4900164" cy="1186119"/>
          </a:xfrm>
          <a:prstGeom prst="rect">
            <a:avLst/>
          </a:prstGeom>
        </p:spPr>
      </p:pic>
      <p:pic>
        <p:nvPicPr>
          <p:cNvPr id="9" name="Picture 8" descr="A blue and white logo&#10;&#10;AI-generated content may be incorrect.">
            <a:extLst>
              <a:ext uri="{FF2B5EF4-FFF2-40B4-BE49-F238E27FC236}">
                <a16:creationId xmlns:a16="http://schemas.microsoft.com/office/drawing/2014/main" id="{06224004-97BC-3B74-53CD-F5957CD4DFFC}"/>
              </a:ext>
            </a:extLst>
          </p:cNvPr>
          <p:cNvPicPr>
            <a:picLocks noChangeAspect="1"/>
          </p:cNvPicPr>
          <p:nvPr/>
        </p:nvPicPr>
        <p:blipFill>
          <a:blip r:embed="rId9"/>
          <a:stretch>
            <a:fillRect/>
          </a:stretch>
        </p:blipFill>
        <p:spPr>
          <a:xfrm>
            <a:off x="8378190" y="7269480"/>
            <a:ext cx="1657350" cy="1771650"/>
          </a:xfrm>
          <a:prstGeom prst="rect">
            <a:avLst/>
          </a:prstGeom>
          <a:ln>
            <a:noFill/>
          </a:ln>
        </p:spPr>
      </p:pic>
      <p:cxnSp>
        <p:nvCxnSpPr>
          <p:cNvPr id="10" name="Straight Arrow Connector 9">
            <a:extLst>
              <a:ext uri="{FF2B5EF4-FFF2-40B4-BE49-F238E27FC236}">
                <a16:creationId xmlns:a16="http://schemas.microsoft.com/office/drawing/2014/main" id="{9515E60F-E83D-BA44-8F0B-DDAE7C669766}"/>
              </a:ext>
            </a:extLst>
          </p:cNvPr>
          <p:cNvCxnSpPr/>
          <p:nvPr/>
        </p:nvCxnSpPr>
        <p:spPr>
          <a:xfrm>
            <a:off x="1220680" y="4760650"/>
            <a:ext cx="4361155" cy="11097"/>
          </a:xfrm>
          <a:prstGeom prst="straightConnector1">
            <a:avLst/>
          </a:prstGeom>
          <a:ln w="28575">
            <a:solidFill>
              <a:srgbClr val="C2ADFF"/>
            </a:solidFill>
          </a:ln>
        </p:spPr>
        <p:style>
          <a:lnRef idx="1">
            <a:schemeClr val="accent1"/>
          </a:lnRef>
          <a:fillRef idx="0">
            <a:schemeClr val="accent1"/>
          </a:fillRef>
          <a:effectRef idx="0">
            <a:schemeClr val="accent1"/>
          </a:effectRef>
          <a:fontRef idx="minor">
            <a:schemeClr val="tx1"/>
          </a:fontRef>
        </p:style>
      </p:cxnSp>
      <p:sp>
        <p:nvSpPr>
          <p:cNvPr id="11" name="Capability and Services Overview">
            <a:extLst>
              <a:ext uri="{FF2B5EF4-FFF2-40B4-BE49-F238E27FC236}">
                <a16:creationId xmlns:a16="http://schemas.microsoft.com/office/drawing/2014/main" id="{482AF221-BD10-42FA-22CA-F2AF63EEF9BC}"/>
              </a:ext>
            </a:extLst>
          </p:cNvPr>
          <p:cNvSpPr/>
          <p:nvPr/>
        </p:nvSpPr>
        <p:spPr>
          <a:xfrm>
            <a:off x="1219400" y="4968185"/>
            <a:ext cx="10772574" cy="1424756"/>
          </a:xfrm>
          <a:prstGeom prst="rect">
            <a:avLst/>
          </a:prstGeom>
          <a:noFill/>
          <a:ln/>
        </p:spPr>
        <p:txBody>
          <a:bodyPr wrap="square" lIns="0" tIns="0" rIns="0" bIns="0" rtlCol="0" anchor="t"/>
          <a:lstStyle/>
          <a:p>
            <a:r>
              <a:rPr lang="en-US" sz="4800" b="1" dirty="0">
                <a:solidFill>
                  <a:schemeClr val="bg1"/>
                </a:solidFill>
                <a:latin typeface="Neue Haas Grotesk Text Pro"/>
                <a:ea typeface="Sora Bold"/>
                <a:cs typeface="Mangal"/>
              </a:rPr>
              <a:t>A Lead CCA’s Breakdown of </a:t>
            </a:r>
            <a:r>
              <a:rPr lang="en-US" sz="4800" b="1" dirty="0">
                <a:solidFill>
                  <a:srgbClr val="C2ADFF"/>
                </a:solidFill>
                <a:latin typeface="Neue Haas Grotesk Text Pro"/>
                <a:ea typeface="Sora Bold"/>
                <a:cs typeface="Mangal"/>
              </a:rPr>
              <a:t>How to Prepare </a:t>
            </a:r>
            <a:r>
              <a:rPr lang="en-US" sz="4800" b="1" dirty="0">
                <a:solidFill>
                  <a:schemeClr val="bg1"/>
                </a:solidFill>
                <a:latin typeface="Neue Haas Grotesk Text Pro"/>
                <a:ea typeface="Sora Bold"/>
                <a:cs typeface="Mangal"/>
              </a:rPr>
              <a:t>for a Level 2 Assessment</a:t>
            </a:r>
          </a:p>
        </p:txBody>
      </p:sp>
      <p:pic>
        <p:nvPicPr>
          <p:cNvPr id="12" name="Picture 2" descr="NIWC Atlantic Awards Information Warfare Research Project 2 To Advanced  Technology International – IWRP | Information Warfare Research Project  Consortium">
            <a:extLst>
              <a:ext uri="{FF2B5EF4-FFF2-40B4-BE49-F238E27FC236}">
                <a16:creationId xmlns:a16="http://schemas.microsoft.com/office/drawing/2014/main" id="{3B60B280-0905-BD4E-DE6E-682D31A77D9E}"/>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7199442" y="966633"/>
            <a:ext cx="3897183" cy="13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0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7B0EC8-4F4C-B6AD-5887-D2F758C10B86}"/>
            </a:ext>
          </a:extLst>
        </p:cNvPr>
        <p:cNvGrpSpPr/>
        <p:nvPr/>
      </p:nvGrpSpPr>
      <p:grpSpPr>
        <a:xfrm>
          <a:off x="0" y="0"/>
          <a:ext cx="0" cy="0"/>
          <a:chOff x="0" y="0"/>
          <a:chExt cx="0" cy="0"/>
        </a:xfrm>
      </p:grpSpPr>
      <p:sp>
        <p:nvSpPr>
          <p:cNvPr id="8" name="Capability and Services Overview">
            <a:extLst>
              <a:ext uri="{FF2B5EF4-FFF2-40B4-BE49-F238E27FC236}">
                <a16:creationId xmlns:a16="http://schemas.microsoft.com/office/drawing/2014/main" id="{3D34F14E-EE18-9EA4-4C34-E46F981FE78D}"/>
              </a:ext>
            </a:extLst>
          </p:cNvPr>
          <p:cNvSpPr/>
          <p:nvPr/>
        </p:nvSpPr>
        <p:spPr>
          <a:xfrm>
            <a:off x="1143000" y="1507618"/>
            <a:ext cx="8762339" cy="1854708"/>
          </a:xfrm>
          <a:prstGeom prst="rect">
            <a:avLst/>
          </a:prstGeom>
          <a:noFill/>
          <a:ln/>
        </p:spPr>
        <p:txBody>
          <a:bodyPr wrap="square" lIns="0" tIns="0" rIns="0" bIns="0" rtlCol="0" anchor="t"/>
          <a:lstStyle/>
          <a:p>
            <a:r>
              <a:rPr lang="en-US" sz="11500" b="1" dirty="0">
                <a:solidFill>
                  <a:srgbClr val="C2ADFF"/>
                </a:solidFill>
                <a:latin typeface="Neue Haas Grotesk Text Pro"/>
                <a:ea typeface="Sora Bold"/>
                <a:cs typeface="Sora Bold" pitchFamily="34" charset="-120"/>
              </a:rPr>
              <a:t>Questions?</a:t>
            </a:r>
            <a:endParaRPr lang="en-US" sz="11500" b="1" dirty="0">
              <a:solidFill>
                <a:srgbClr val="C2ADFF"/>
              </a:solidFill>
              <a:latin typeface="Neue Haas Grotesk Text Pro"/>
              <a:ea typeface="Sora Bold"/>
            </a:endParaRPr>
          </a:p>
        </p:txBody>
      </p:sp>
      <p:pic>
        <p:nvPicPr>
          <p:cNvPr id="6" name="Picture 5" descr="A set of icons with lines and a check mark&#10;&#10;AI-generated content may be incorrect.">
            <a:extLst>
              <a:ext uri="{FF2B5EF4-FFF2-40B4-BE49-F238E27FC236}">
                <a16:creationId xmlns:a16="http://schemas.microsoft.com/office/drawing/2014/main" id="{D5596619-A247-188D-F122-6651A0807695}"/>
              </a:ext>
            </a:extLst>
          </p:cNvPr>
          <p:cNvPicPr>
            <a:picLocks noChangeAspect="1"/>
          </p:cNvPicPr>
          <p:nvPr/>
        </p:nvPicPr>
        <p:blipFill>
          <a:blip r:embed="rId3"/>
          <a:srcRect r="58667" b="50000"/>
          <a:stretch/>
        </p:blipFill>
        <p:spPr>
          <a:xfrm>
            <a:off x="12650659" y="854094"/>
            <a:ext cx="5637341" cy="8578812"/>
          </a:xfrm>
          <a:prstGeom prst="rect">
            <a:avLst/>
          </a:prstGeom>
          <a:ln>
            <a:noFill/>
          </a:ln>
        </p:spPr>
      </p:pic>
      <p:sp>
        <p:nvSpPr>
          <p:cNvPr id="4" name="Capability and Services Overview">
            <a:extLst>
              <a:ext uri="{FF2B5EF4-FFF2-40B4-BE49-F238E27FC236}">
                <a16:creationId xmlns:a16="http://schemas.microsoft.com/office/drawing/2014/main" id="{AFDC72DC-6415-147B-313C-A89E0F445346}"/>
              </a:ext>
            </a:extLst>
          </p:cNvPr>
          <p:cNvSpPr/>
          <p:nvPr/>
        </p:nvSpPr>
        <p:spPr>
          <a:xfrm>
            <a:off x="1095144" y="4751738"/>
            <a:ext cx="8858050" cy="576442"/>
          </a:xfrm>
          <a:prstGeom prst="rect">
            <a:avLst/>
          </a:prstGeom>
          <a:noFill/>
          <a:ln/>
        </p:spPr>
        <p:txBody>
          <a:bodyPr wrap="square" lIns="0" tIns="0" rIns="0" bIns="0" rtlCol="0" anchor="t"/>
          <a:lstStyle/>
          <a:p>
            <a:endParaRPr lang="en-US" sz="3200" b="1" dirty="0">
              <a:solidFill>
                <a:srgbClr val="C2ADFF"/>
              </a:solidFill>
              <a:latin typeface="Neue Haas Grotesk Text Pro"/>
              <a:ea typeface="Sora Bold"/>
              <a:cs typeface="Mangal"/>
            </a:endParaRPr>
          </a:p>
        </p:txBody>
      </p:sp>
      <p:cxnSp>
        <p:nvCxnSpPr>
          <p:cNvPr id="7" name="Straight Connector 6">
            <a:extLst>
              <a:ext uri="{FF2B5EF4-FFF2-40B4-BE49-F238E27FC236}">
                <a16:creationId xmlns:a16="http://schemas.microsoft.com/office/drawing/2014/main" id="{8D344362-5591-EF74-4275-6F3CB4C35B5B}"/>
              </a:ext>
            </a:extLst>
          </p:cNvPr>
          <p:cNvCxnSpPr/>
          <p:nvPr/>
        </p:nvCxnSpPr>
        <p:spPr>
          <a:xfrm>
            <a:off x="1095144" y="3533776"/>
            <a:ext cx="8191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68B621B-DEF6-1007-55F3-C4BBCB273881}"/>
              </a:ext>
            </a:extLst>
          </p:cNvPr>
          <p:cNvSpPr txBox="1"/>
          <p:nvPr/>
        </p:nvSpPr>
        <p:spPr>
          <a:xfrm>
            <a:off x="1095144" y="7066326"/>
            <a:ext cx="8610831" cy="523220"/>
          </a:xfrm>
          <a:prstGeom prst="rect">
            <a:avLst/>
          </a:prstGeom>
          <a:noFill/>
        </p:spPr>
        <p:txBody>
          <a:bodyPr wrap="square" rtlCol="0">
            <a:spAutoFit/>
          </a:bodyPr>
          <a:lstStyle/>
          <a:p>
            <a:r>
              <a:rPr lang="en-US" sz="2800" b="1" dirty="0">
                <a:solidFill>
                  <a:srgbClr val="C2ADFF"/>
                </a:solidFill>
                <a:latin typeface="Neue Haas Grotesk Text Pro" panose="020B0504020202020204" pitchFamily="34" charset="0"/>
              </a:rPr>
              <a:t>info@berylliuminfosec.com </a:t>
            </a:r>
            <a:r>
              <a:rPr lang="en-US" sz="2800" b="1" dirty="0">
                <a:solidFill>
                  <a:schemeClr val="bg1"/>
                </a:solidFill>
                <a:latin typeface="Neue Haas Grotesk Text Pro" panose="020B0504020202020204" pitchFamily="34" charset="0"/>
              </a:rPr>
              <a:t>|</a:t>
            </a:r>
            <a:r>
              <a:rPr lang="en-US" sz="2800" b="1" dirty="0">
                <a:solidFill>
                  <a:srgbClr val="C2ADFF"/>
                </a:solidFill>
                <a:latin typeface="Neue Haas Grotesk Text Pro" panose="020B0504020202020204" pitchFamily="34" charset="0"/>
              </a:rPr>
              <a:t> cmmc.info@ati.org</a:t>
            </a:r>
          </a:p>
        </p:txBody>
      </p:sp>
      <p:sp>
        <p:nvSpPr>
          <p:cNvPr id="12" name="Capability and Services Overview">
            <a:extLst>
              <a:ext uri="{FF2B5EF4-FFF2-40B4-BE49-F238E27FC236}">
                <a16:creationId xmlns:a16="http://schemas.microsoft.com/office/drawing/2014/main" id="{A12D792C-96E6-B355-B9B2-83A6F3DAE2AD}"/>
              </a:ext>
            </a:extLst>
          </p:cNvPr>
          <p:cNvSpPr/>
          <p:nvPr/>
        </p:nvSpPr>
        <p:spPr>
          <a:xfrm>
            <a:off x="1095143" y="6354408"/>
            <a:ext cx="3438525" cy="726368"/>
          </a:xfrm>
          <a:prstGeom prst="rect">
            <a:avLst/>
          </a:prstGeom>
          <a:noFill/>
          <a:ln/>
        </p:spPr>
        <p:txBody>
          <a:bodyPr wrap="square" lIns="0" tIns="0" rIns="0" bIns="0" rtlCol="0" anchor="t"/>
          <a:lstStyle/>
          <a:p>
            <a:endParaRPr lang="en-US" sz="4000" b="1" dirty="0">
              <a:solidFill>
                <a:srgbClr val="C2ADFF"/>
              </a:solidFill>
              <a:latin typeface="Neue Haas Grotesk Text Pro"/>
              <a:ea typeface="Sora Bold"/>
              <a:cs typeface="Mangal"/>
            </a:endParaRPr>
          </a:p>
        </p:txBody>
      </p:sp>
      <p:sp>
        <p:nvSpPr>
          <p:cNvPr id="14" name="TextBox 13">
            <a:extLst>
              <a:ext uri="{FF2B5EF4-FFF2-40B4-BE49-F238E27FC236}">
                <a16:creationId xmlns:a16="http://schemas.microsoft.com/office/drawing/2014/main" id="{98C1C905-8F06-3876-1A1B-644BD6D8B427}"/>
              </a:ext>
            </a:extLst>
          </p:cNvPr>
          <p:cNvSpPr txBox="1"/>
          <p:nvPr/>
        </p:nvSpPr>
        <p:spPr>
          <a:xfrm>
            <a:off x="1095142" y="6696994"/>
            <a:ext cx="3724275" cy="369332"/>
          </a:xfrm>
          <a:prstGeom prst="rect">
            <a:avLst/>
          </a:prstGeom>
          <a:noFill/>
        </p:spPr>
        <p:txBody>
          <a:bodyPr wrap="square" rtlCol="0">
            <a:spAutoFit/>
          </a:bodyPr>
          <a:lstStyle/>
          <a:p>
            <a:r>
              <a:rPr lang="en-US" b="1" dirty="0">
                <a:solidFill>
                  <a:schemeClr val="bg1"/>
                </a:solidFill>
                <a:latin typeface="Neue Haas Grotesk Text Pro" panose="020B0504020202020204" pitchFamily="34" charset="0"/>
              </a:rPr>
              <a:t>Want to discuss in more detail?</a:t>
            </a:r>
          </a:p>
        </p:txBody>
      </p:sp>
      <p:pic>
        <p:nvPicPr>
          <p:cNvPr id="15" name="Picture 2" descr="NIWC Atlantic Awards Information Warfare Research Project 2 To Advanced  Technology International – IWRP | Information Warfare Research Project  Consortium">
            <a:extLst>
              <a:ext uri="{FF2B5EF4-FFF2-40B4-BE49-F238E27FC236}">
                <a16:creationId xmlns:a16="http://schemas.microsoft.com/office/drawing/2014/main" id="{E7198BBA-CEFF-B93C-250C-8E6C42245712}"/>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857759" y="8556994"/>
            <a:ext cx="2867141" cy="10275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lack and white logo&#10;&#10;AI-generated content may be incorrect.">
            <a:extLst>
              <a:ext uri="{FF2B5EF4-FFF2-40B4-BE49-F238E27FC236}">
                <a16:creationId xmlns:a16="http://schemas.microsoft.com/office/drawing/2014/main" id="{2125C685-C9B8-B9F5-7151-07574C533EB7}"/>
              </a:ext>
            </a:extLst>
          </p:cNvPr>
          <p:cNvPicPr>
            <a:picLocks noChangeAspect="1"/>
          </p:cNvPicPr>
          <p:nvPr/>
        </p:nvPicPr>
        <p:blipFill>
          <a:blip r:embed="rId5"/>
          <a:stretch>
            <a:fillRect/>
          </a:stretch>
        </p:blipFill>
        <p:spPr>
          <a:xfrm>
            <a:off x="1280017" y="8649356"/>
            <a:ext cx="3824669" cy="925788"/>
          </a:xfrm>
          <a:prstGeom prst="rect">
            <a:avLst/>
          </a:prstGeom>
        </p:spPr>
      </p:pic>
      <p:sp>
        <p:nvSpPr>
          <p:cNvPr id="2" name="Capability and Services Overview">
            <a:extLst>
              <a:ext uri="{FF2B5EF4-FFF2-40B4-BE49-F238E27FC236}">
                <a16:creationId xmlns:a16="http://schemas.microsoft.com/office/drawing/2014/main" id="{B0B30F81-DDCA-A0E0-0CBB-F7F46FAA35C4}"/>
              </a:ext>
            </a:extLst>
          </p:cNvPr>
          <p:cNvSpPr/>
          <p:nvPr/>
        </p:nvSpPr>
        <p:spPr>
          <a:xfrm>
            <a:off x="1095142" y="4083073"/>
            <a:ext cx="10238029" cy="832129"/>
          </a:xfrm>
          <a:prstGeom prst="rect">
            <a:avLst/>
          </a:prstGeom>
          <a:noFill/>
          <a:ln/>
        </p:spPr>
        <p:txBody>
          <a:bodyPr wrap="square" lIns="0" tIns="0" rIns="0" bIns="0" rtlCol="0" anchor="t"/>
          <a:lstStyle/>
          <a:p>
            <a:r>
              <a:rPr lang="en-US" sz="4800" b="1" dirty="0">
                <a:solidFill>
                  <a:schemeClr val="bg1"/>
                </a:solidFill>
                <a:latin typeface="Neue Haas Grotesk Text Pro"/>
                <a:ea typeface="Sora Bold"/>
                <a:cs typeface="Mangal"/>
              </a:rPr>
              <a:t>CMMC </a:t>
            </a:r>
            <a:r>
              <a:rPr lang="en-US" sz="4800" b="1" dirty="0">
                <a:solidFill>
                  <a:srgbClr val="C2ADFF"/>
                </a:solidFill>
                <a:latin typeface="Neue Haas Grotesk Text Pro"/>
                <a:ea typeface="Sora Bold"/>
                <a:cs typeface="Mangal"/>
              </a:rPr>
              <a:t>is Here</a:t>
            </a:r>
            <a:endParaRPr lang="en-US" sz="5400" b="1" dirty="0">
              <a:solidFill>
                <a:srgbClr val="C2ADFF"/>
              </a:solidFill>
              <a:latin typeface="Neue Haas Grotesk Text Pro"/>
              <a:ea typeface="Sora Bold"/>
              <a:cs typeface="Mangal"/>
            </a:endParaRPr>
          </a:p>
        </p:txBody>
      </p:sp>
      <p:sp>
        <p:nvSpPr>
          <p:cNvPr id="5" name="Capability and Services Overview">
            <a:extLst>
              <a:ext uri="{FF2B5EF4-FFF2-40B4-BE49-F238E27FC236}">
                <a16:creationId xmlns:a16="http://schemas.microsoft.com/office/drawing/2014/main" id="{B4DB19DB-5C44-6FBE-6A94-48FB7AFC05E6}"/>
              </a:ext>
            </a:extLst>
          </p:cNvPr>
          <p:cNvSpPr/>
          <p:nvPr/>
        </p:nvSpPr>
        <p:spPr>
          <a:xfrm>
            <a:off x="1143000" y="4915202"/>
            <a:ext cx="9925050" cy="1424756"/>
          </a:xfrm>
          <a:prstGeom prst="rect">
            <a:avLst/>
          </a:prstGeom>
          <a:noFill/>
          <a:ln/>
        </p:spPr>
        <p:txBody>
          <a:bodyPr wrap="square" lIns="0" tIns="0" rIns="0" bIns="0" rtlCol="0" anchor="t"/>
          <a:lstStyle/>
          <a:p>
            <a:r>
              <a:rPr lang="en-US" sz="3600" b="1" dirty="0">
                <a:solidFill>
                  <a:schemeClr val="bg1"/>
                </a:solidFill>
                <a:latin typeface="Neue Haas Grotesk Text Pro"/>
                <a:ea typeface="Sora Bold"/>
                <a:cs typeface="Mangal"/>
              </a:rPr>
              <a:t>A Lead CCA’s Breakdown of </a:t>
            </a:r>
            <a:r>
              <a:rPr lang="en-US" sz="3600" b="1" dirty="0">
                <a:solidFill>
                  <a:srgbClr val="C2ADFF"/>
                </a:solidFill>
                <a:latin typeface="Neue Haas Grotesk Text Pro"/>
                <a:ea typeface="Sora Bold"/>
                <a:cs typeface="Mangal"/>
              </a:rPr>
              <a:t>How to Prepare </a:t>
            </a:r>
            <a:r>
              <a:rPr lang="en-US" sz="3600" b="1" dirty="0">
                <a:solidFill>
                  <a:schemeClr val="bg1"/>
                </a:solidFill>
                <a:latin typeface="Neue Haas Grotesk Text Pro"/>
                <a:ea typeface="Sora Bold"/>
                <a:cs typeface="Mangal"/>
              </a:rPr>
              <a:t>for a </a:t>
            </a:r>
            <a:r>
              <a:rPr lang="en-US" sz="3600" b="1" dirty="0">
                <a:solidFill>
                  <a:srgbClr val="C2ADFF"/>
                </a:solidFill>
                <a:latin typeface="Neue Haas Grotesk Text Pro"/>
                <a:ea typeface="Sora Bold"/>
                <a:cs typeface="Mangal"/>
              </a:rPr>
              <a:t>Level 2 Assessment</a:t>
            </a:r>
          </a:p>
        </p:txBody>
      </p:sp>
      <p:pic>
        <p:nvPicPr>
          <p:cNvPr id="3" name="Picture 2">
            <a:extLst>
              <a:ext uri="{FF2B5EF4-FFF2-40B4-BE49-F238E27FC236}">
                <a16:creationId xmlns:a16="http://schemas.microsoft.com/office/drawing/2014/main" id="{538AC8DE-0733-F5E8-A8E4-9FA70BD541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102" y="8649356"/>
            <a:ext cx="2701895" cy="7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AI-generated content may be incorrect.">
            <a:extLst>
              <a:ext uri="{FF2B5EF4-FFF2-40B4-BE49-F238E27FC236}">
                <a16:creationId xmlns:a16="http://schemas.microsoft.com/office/drawing/2014/main" id="{7E6292DF-846D-FD0E-17CD-A9434F1C7AB2}"/>
              </a:ext>
            </a:extLst>
          </p:cNvPr>
          <p:cNvPicPr>
            <a:picLocks noChangeAspect="1"/>
          </p:cNvPicPr>
          <p:nvPr/>
        </p:nvPicPr>
        <p:blipFill>
          <a:blip r:embed="rId3"/>
          <a:stretch>
            <a:fillRect/>
          </a:stretch>
        </p:blipFill>
        <p:spPr>
          <a:xfrm>
            <a:off x="1169420" y="9097175"/>
            <a:ext cx="2664752" cy="666188"/>
          </a:xfrm>
          <a:prstGeom prst="rect">
            <a:avLst/>
          </a:prstGeom>
        </p:spPr>
      </p:pic>
      <p:sp>
        <p:nvSpPr>
          <p:cNvPr id="9" name="Rectangle 8">
            <a:extLst>
              <a:ext uri="{FF2B5EF4-FFF2-40B4-BE49-F238E27FC236}">
                <a16:creationId xmlns:a16="http://schemas.microsoft.com/office/drawing/2014/main" id="{3C06337C-722C-0D52-FFE5-03A59535E90D}"/>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m">
            <a:extLst>
              <a:ext uri="{FF2B5EF4-FFF2-40B4-BE49-F238E27FC236}">
                <a16:creationId xmlns:a16="http://schemas.microsoft.com/office/drawing/2014/main" id="{7D09B7B6-FF43-CC82-0A22-2A57B9943FD5}"/>
              </a:ext>
            </a:extLst>
          </p:cNvPr>
          <p:cNvSpPr/>
          <p:nvPr/>
        </p:nvSpPr>
        <p:spPr>
          <a:xfrm>
            <a:off x="1169420" y="240126"/>
            <a:ext cx="8167085" cy="1028700"/>
          </a:xfrm>
          <a:prstGeom prst="rect">
            <a:avLst/>
          </a:prstGeom>
          <a:noFill/>
          <a:ln/>
        </p:spPr>
        <p:txBody>
          <a:bodyPr wrap="square" lIns="0" tIns="0" rIns="0" bIns="0" rtlCol="0" anchor="ctr"/>
          <a:lstStyle/>
          <a:p>
            <a:pPr>
              <a:lnSpc>
                <a:spcPts val="8100"/>
              </a:lnSpc>
            </a:pPr>
            <a:r>
              <a:rPr lang="en-US" sz="5400" b="1" dirty="0">
                <a:solidFill>
                  <a:srgbClr val="C2ADFF"/>
                </a:solidFill>
                <a:latin typeface="Neue Haas Grotesk Text Pro"/>
                <a:ea typeface="Sora SemiBold"/>
              </a:rPr>
              <a:t>Panelists</a:t>
            </a:r>
          </a:p>
        </p:txBody>
      </p:sp>
      <p:grpSp>
        <p:nvGrpSpPr>
          <p:cNvPr id="22" name="Group 21">
            <a:extLst>
              <a:ext uri="{FF2B5EF4-FFF2-40B4-BE49-F238E27FC236}">
                <a16:creationId xmlns:a16="http://schemas.microsoft.com/office/drawing/2014/main" id="{E9FC3FCB-FBA0-C7CB-C4F5-FCD9381D5C71}"/>
              </a:ext>
            </a:extLst>
          </p:cNvPr>
          <p:cNvGrpSpPr/>
          <p:nvPr/>
        </p:nvGrpSpPr>
        <p:grpSpPr>
          <a:xfrm>
            <a:off x="2276475" y="2600491"/>
            <a:ext cx="2328775" cy="2338866"/>
            <a:chOff x="904119" y="1534992"/>
            <a:chExt cx="1819450" cy="1827334"/>
          </a:xfrm>
        </p:grpSpPr>
        <p:sp>
          <p:nvSpPr>
            <p:cNvPr id="23" name="Rectangle 22">
              <a:extLst>
                <a:ext uri="{FF2B5EF4-FFF2-40B4-BE49-F238E27FC236}">
                  <a16:creationId xmlns:a16="http://schemas.microsoft.com/office/drawing/2014/main" id="{BFE72213-91AE-75FD-3804-7B6B79413530}"/>
                </a:ext>
              </a:extLst>
            </p:cNvPr>
            <p:cNvSpPr/>
            <p:nvPr/>
          </p:nvSpPr>
          <p:spPr>
            <a:xfrm>
              <a:off x="904119" y="1534992"/>
              <a:ext cx="1819450" cy="1827334"/>
            </a:xfrm>
            <a:prstGeom prst="rect">
              <a:avLst/>
            </a:prstGeom>
            <a:solidFill>
              <a:srgbClr val="6B1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erson in a suit&#10;&#10;Description automatically generated">
              <a:extLst>
                <a:ext uri="{FF2B5EF4-FFF2-40B4-BE49-F238E27FC236}">
                  <a16:creationId xmlns:a16="http://schemas.microsoft.com/office/drawing/2014/main" id="{1AB0B7AA-B8B7-6636-93F8-225F0EA05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27" y="1572385"/>
              <a:ext cx="1747631" cy="1747631"/>
            </a:xfrm>
            <a:prstGeom prst="rect">
              <a:avLst/>
            </a:prstGeom>
          </p:spPr>
        </p:pic>
      </p:grpSp>
      <p:grpSp>
        <p:nvGrpSpPr>
          <p:cNvPr id="25" name="Group 24">
            <a:extLst>
              <a:ext uri="{FF2B5EF4-FFF2-40B4-BE49-F238E27FC236}">
                <a16:creationId xmlns:a16="http://schemas.microsoft.com/office/drawing/2014/main" id="{C79BAE28-573D-CE8F-8270-1AE94F66AA05}"/>
              </a:ext>
            </a:extLst>
          </p:cNvPr>
          <p:cNvGrpSpPr/>
          <p:nvPr/>
        </p:nvGrpSpPr>
        <p:grpSpPr>
          <a:xfrm>
            <a:off x="4982335" y="2922756"/>
            <a:ext cx="10709948" cy="1872706"/>
            <a:chOff x="3453703" y="1643476"/>
            <a:chExt cx="7382602" cy="1872706"/>
          </a:xfrm>
        </p:grpSpPr>
        <p:sp>
          <p:nvSpPr>
            <p:cNvPr id="26" name="TextBox 25">
              <a:extLst>
                <a:ext uri="{FF2B5EF4-FFF2-40B4-BE49-F238E27FC236}">
                  <a16:creationId xmlns:a16="http://schemas.microsoft.com/office/drawing/2014/main" id="{FFE2CFD2-1A3B-1A93-17CF-20985B53171F}"/>
                </a:ext>
              </a:extLst>
            </p:cNvPr>
            <p:cNvSpPr txBox="1"/>
            <p:nvPr/>
          </p:nvSpPr>
          <p:spPr>
            <a:xfrm>
              <a:off x="3453705" y="1643476"/>
              <a:ext cx="5869292" cy="369332"/>
            </a:xfrm>
            <a:prstGeom prst="rect">
              <a:avLst/>
            </a:prstGeom>
            <a:noFill/>
          </p:spPr>
          <p:txBody>
            <a:bodyPr wrap="square" rtlCol="0">
              <a:spAutoFit/>
            </a:bodyPr>
            <a:lstStyle/>
            <a:p>
              <a:r>
                <a:rPr lang="en-US" b="1" dirty="0">
                  <a:solidFill>
                    <a:srgbClr val="6B1ADC"/>
                  </a:solidFill>
                  <a:latin typeface="Neue Haas Grotesk Text Pro" panose="020B0504020202020204" pitchFamily="34" charset="0"/>
                  <a:cs typeface="Codec Pro" panose="00000500000000000000" pitchFamily="2" charset="0"/>
                </a:rPr>
                <a:t>Derek White </a:t>
              </a:r>
              <a:r>
                <a:rPr lang="en-US" b="1" dirty="0">
                  <a:latin typeface="Neue Haas Grotesk Text Pro" panose="020B0504020202020204" pitchFamily="34" charset="0"/>
                  <a:cs typeface="Codec Pro" panose="00000500000000000000" pitchFamily="2" charset="0"/>
                </a:rPr>
                <a:t>|</a:t>
              </a:r>
              <a:r>
                <a:rPr lang="en-US" b="1" dirty="0">
                  <a:solidFill>
                    <a:srgbClr val="6B1ADC"/>
                  </a:solidFill>
                  <a:latin typeface="Neue Haas Grotesk Text Pro" panose="020B0504020202020204" pitchFamily="34" charset="0"/>
                  <a:cs typeface="Codec Pro" panose="00000500000000000000" pitchFamily="2" charset="0"/>
                </a:rPr>
                <a:t> Chief Operating Officer &amp; Co-Founder</a:t>
              </a:r>
            </a:p>
          </p:txBody>
        </p:sp>
        <p:sp>
          <p:nvSpPr>
            <p:cNvPr id="28" name="TextBox 27">
              <a:extLst>
                <a:ext uri="{FF2B5EF4-FFF2-40B4-BE49-F238E27FC236}">
                  <a16:creationId xmlns:a16="http://schemas.microsoft.com/office/drawing/2014/main" id="{7042DD5C-EA1F-4C78-1214-1C4ECC63C1AE}"/>
                </a:ext>
              </a:extLst>
            </p:cNvPr>
            <p:cNvSpPr txBox="1"/>
            <p:nvPr/>
          </p:nvSpPr>
          <p:spPr>
            <a:xfrm>
              <a:off x="3453703" y="1946522"/>
              <a:ext cx="7382602" cy="1569660"/>
            </a:xfrm>
            <a:prstGeom prst="rect">
              <a:avLst/>
            </a:prstGeom>
            <a:noFill/>
          </p:spPr>
          <p:txBody>
            <a:bodyPr wrap="square" lIns="91440" tIns="45720" rIns="91440" bIns="45720" anchor="t">
              <a:spAutoFit/>
            </a:bodyPr>
            <a:lstStyle/>
            <a:p>
              <a:r>
                <a:rPr lang="en-US" sz="1600" dirty="0">
                  <a:latin typeface="Neue Haas Grotesk Text Pro" panose="020B0504020202020204" pitchFamily="34" charset="0"/>
                  <a:cs typeface="Codec Pro" panose="00000500000000000000" pitchFamily="2" charset="0"/>
                </a:rPr>
                <a:t>When Beryllium InfoSec was founded in 2018, Derek White and his team set out to help the Defense Supply Chain overcome resource constraints with practical, affordable cybersecurity solutions. Beryllium’s core product offering, the Cuick Trac Managed Enclave, solves that problem. Building on that mission, Derek brings deep expertise in CUI programs and compliance, guiding contractors through NIST SP 800-171, DFARS, and CMMC requirements. Together, they drive outcomes that make security achievable and sustainable across the Defense Industrial Base.</a:t>
              </a:r>
            </a:p>
          </p:txBody>
        </p:sp>
      </p:grpSp>
      <p:sp>
        <p:nvSpPr>
          <p:cNvPr id="30" name="Rectangle 29">
            <a:extLst>
              <a:ext uri="{FF2B5EF4-FFF2-40B4-BE49-F238E27FC236}">
                <a16:creationId xmlns:a16="http://schemas.microsoft.com/office/drawing/2014/main" id="{A1FDB742-8105-831D-D20B-8B2EAC033171}"/>
              </a:ext>
            </a:extLst>
          </p:cNvPr>
          <p:cNvSpPr/>
          <p:nvPr/>
        </p:nvSpPr>
        <p:spPr>
          <a:xfrm>
            <a:off x="2276475" y="5545674"/>
            <a:ext cx="2328775" cy="2338866"/>
          </a:xfrm>
          <a:prstGeom prst="rect">
            <a:avLst/>
          </a:prstGeom>
          <a:solidFill>
            <a:srgbClr val="6B1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13A772-3A26-FD0D-0496-FF7B225445E5}"/>
              </a:ext>
            </a:extLst>
          </p:cNvPr>
          <p:cNvGrpSpPr/>
          <p:nvPr/>
        </p:nvGrpSpPr>
        <p:grpSpPr>
          <a:xfrm>
            <a:off x="4982336" y="5863956"/>
            <a:ext cx="10709948" cy="1877437"/>
            <a:chOff x="3453705" y="4119976"/>
            <a:chExt cx="6071377" cy="1877437"/>
          </a:xfrm>
        </p:grpSpPr>
        <p:sp>
          <p:nvSpPr>
            <p:cNvPr id="36" name="TextBox 35">
              <a:extLst>
                <a:ext uri="{FF2B5EF4-FFF2-40B4-BE49-F238E27FC236}">
                  <a16:creationId xmlns:a16="http://schemas.microsoft.com/office/drawing/2014/main" id="{DFA88287-C53C-F1D1-B29C-AB018DEC3024}"/>
                </a:ext>
              </a:extLst>
            </p:cNvPr>
            <p:cNvSpPr txBox="1"/>
            <p:nvPr/>
          </p:nvSpPr>
          <p:spPr>
            <a:xfrm>
              <a:off x="3453706" y="4119976"/>
              <a:ext cx="4271070" cy="400110"/>
            </a:xfrm>
            <a:prstGeom prst="rect">
              <a:avLst/>
            </a:prstGeom>
            <a:noFill/>
          </p:spPr>
          <p:txBody>
            <a:bodyPr wrap="square" lIns="91440" tIns="45720" rIns="91440" bIns="45720" rtlCol="0" anchor="t">
              <a:spAutoFit/>
            </a:bodyPr>
            <a:lstStyle/>
            <a:p>
              <a:r>
                <a:rPr lang="en-US" sz="2000" b="1" dirty="0">
                  <a:solidFill>
                    <a:srgbClr val="6B1ADC"/>
                  </a:solidFill>
                  <a:latin typeface="Neue Haas Grotesk Text Pro" panose="020B0504020202020204" pitchFamily="34" charset="0"/>
                  <a:cs typeface="Codec Pro" panose="00000500000000000000" pitchFamily="2" charset="0"/>
                </a:rPr>
                <a:t>Glenda Snodgrass </a:t>
              </a:r>
              <a:r>
                <a:rPr lang="en-US" sz="2000" b="1" dirty="0">
                  <a:latin typeface="Neue Haas Grotesk Text Pro" panose="020B0504020202020204" pitchFamily="34" charset="0"/>
                  <a:cs typeface="Codec Pro" panose="00000500000000000000" pitchFamily="2" charset="0"/>
                </a:rPr>
                <a:t>|</a:t>
              </a:r>
              <a:r>
                <a:rPr lang="en-US" sz="2000" b="1" dirty="0">
                  <a:solidFill>
                    <a:srgbClr val="6B1ADC"/>
                  </a:solidFill>
                  <a:latin typeface="Neue Haas Grotesk Text Pro" panose="020B0504020202020204" pitchFamily="34" charset="0"/>
                  <a:cs typeface="Codec Pro" panose="00000500000000000000" pitchFamily="2" charset="0"/>
                </a:rPr>
                <a:t> President and Lead CCA</a:t>
              </a:r>
            </a:p>
          </p:txBody>
        </p:sp>
        <p:sp>
          <p:nvSpPr>
            <p:cNvPr id="37" name="TextBox 36">
              <a:extLst>
                <a:ext uri="{FF2B5EF4-FFF2-40B4-BE49-F238E27FC236}">
                  <a16:creationId xmlns:a16="http://schemas.microsoft.com/office/drawing/2014/main" id="{EF46D881-7860-03FA-1C20-037090AA9365}"/>
                </a:ext>
              </a:extLst>
            </p:cNvPr>
            <p:cNvSpPr txBox="1"/>
            <p:nvPr/>
          </p:nvSpPr>
          <p:spPr>
            <a:xfrm>
              <a:off x="3453705" y="4427753"/>
              <a:ext cx="6071377" cy="1569660"/>
            </a:xfrm>
            <a:prstGeom prst="rect">
              <a:avLst/>
            </a:prstGeom>
            <a:noFill/>
          </p:spPr>
          <p:txBody>
            <a:bodyPr wrap="square" lIns="91440" tIns="45720" rIns="91440" bIns="45720" anchor="t">
              <a:spAutoFit/>
            </a:bodyPr>
            <a:lstStyle/>
            <a:p>
              <a:r>
                <a:rPr lang="en-US" sz="1600" dirty="0">
                  <a:latin typeface="Neue Haas Grotesk Text Pro" panose="020B0504020202020204" pitchFamily="34" charset="0"/>
                  <a:ea typeface="+mn-lt"/>
                  <a:cs typeface="Codec Pro" panose="00000500000000000000" pitchFamily="2" charset="0"/>
                </a:rPr>
                <a:t>Glenda R. Snodgrass is a Certified Information Security Manager (CISM), CMMC Certified Professional (CCP), CMMC Certified Assessor (CCA), Lead CCA and ITAR Export Control Professional (</a:t>
              </a:r>
              <a:r>
                <a:rPr lang="en-US" sz="1600" dirty="0" err="1">
                  <a:latin typeface="Neue Haas Grotesk Text Pro" panose="020B0504020202020204" pitchFamily="34" charset="0"/>
                  <a:ea typeface="+mn-lt"/>
                  <a:cs typeface="Codec Pro" panose="00000500000000000000" pitchFamily="2" charset="0"/>
                </a:rPr>
                <a:t>ECoP</a:t>
              </a:r>
              <a:r>
                <a:rPr lang="en-US" sz="1600" dirty="0">
                  <a:latin typeface="Neue Haas Grotesk Text Pro" panose="020B0504020202020204" pitchFamily="34" charset="0"/>
                  <a:ea typeface="+mn-lt"/>
                  <a:cs typeface="Codec Pro" panose="00000500000000000000" pitchFamily="2" charset="0"/>
                </a:rPr>
                <a:t>®), specializing in helping organizations meet their security and compliance requirements. She has conducted numerous workshops covering GLBA, PCI DSS, HIPAA, FAR 52.204-21, DFARS 252.204-7012, NIST 800-171, NIST CSF and the Cyber Security Model Certification (CMMC). Her dynamic personality and effective teaching style have made her a sought-after public speaker and corporate trainer for more than twenty years.</a:t>
              </a:r>
              <a:endParaRPr lang="en-US" sz="2000" dirty="0">
                <a:latin typeface="Neue Haas Grotesk Text Pro" panose="020B0504020202020204" pitchFamily="34" charset="0"/>
                <a:cs typeface="Codec Pro" panose="00000500000000000000" pitchFamily="2" charset="0"/>
              </a:endParaRPr>
            </a:p>
          </p:txBody>
        </p:sp>
      </p:grpSp>
      <p:pic>
        <p:nvPicPr>
          <p:cNvPr id="7" name="Picture 6" descr="A logo with black text&#10;&#10;AI-generated content may be incorrect.">
            <a:extLst>
              <a:ext uri="{FF2B5EF4-FFF2-40B4-BE49-F238E27FC236}">
                <a16:creationId xmlns:a16="http://schemas.microsoft.com/office/drawing/2014/main" id="{303F11A4-5B63-5D3C-5038-E6C5FFCCBD0B}"/>
              </a:ext>
            </a:extLst>
          </p:cNvPr>
          <p:cNvPicPr>
            <a:picLocks noChangeAspect="1"/>
          </p:cNvPicPr>
          <p:nvPr/>
        </p:nvPicPr>
        <p:blipFill>
          <a:blip r:embed="rId5"/>
          <a:stretch>
            <a:fillRect/>
          </a:stretch>
        </p:blipFill>
        <p:spPr>
          <a:xfrm>
            <a:off x="7515225" y="8836358"/>
            <a:ext cx="2114550" cy="1140976"/>
          </a:xfrm>
          <a:prstGeom prst="rect">
            <a:avLst/>
          </a:prstGeom>
        </p:spPr>
      </p:pic>
      <p:pic>
        <p:nvPicPr>
          <p:cNvPr id="4" name="Picture 3" descr="A person with short hair wearing a purple jacket&#10;&#10;AI-generated content may be incorrect.">
            <a:extLst>
              <a:ext uri="{FF2B5EF4-FFF2-40B4-BE49-F238E27FC236}">
                <a16:creationId xmlns:a16="http://schemas.microsoft.com/office/drawing/2014/main" id="{1D490367-5996-D494-9C85-901C696F1A1A}"/>
              </a:ext>
            </a:extLst>
          </p:cNvPr>
          <p:cNvPicPr>
            <a:picLocks noChangeAspect="1"/>
          </p:cNvPicPr>
          <p:nvPr/>
        </p:nvPicPr>
        <p:blipFill>
          <a:blip r:embed="rId6"/>
          <a:srcRect b="18118"/>
          <a:stretch>
            <a:fillRect/>
          </a:stretch>
        </p:blipFill>
        <p:spPr>
          <a:xfrm>
            <a:off x="2322435" y="5585349"/>
            <a:ext cx="2236851" cy="2251627"/>
          </a:xfrm>
          <a:prstGeom prst="rect">
            <a:avLst/>
          </a:prstGeom>
        </p:spPr>
      </p:pic>
      <p:pic>
        <p:nvPicPr>
          <p:cNvPr id="5" name="Picture 2">
            <a:extLst>
              <a:ext uri="{FF2B5EF4-FFF2-40B4-BE49-F238E27FC236}">
                <a16:creationId xmlns:a16="http://schemas.microsoft.com/office/drawing/2014/main" id="{B3FEBD7D-643A-4F1A-075B-5CAF8B527F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A08FC-EE05-D7D2-D87F-693F6E707D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882E52-E7DC-7700-9CE7-5CB062D8D1E7}"/>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D3BA9576-2074-DD37-695E-0F869BFB067F}"/>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Current </a:t>
            </a:r>
            <a:r>
              <a:rPr lang="en-US" sz="5400" b="1" dirty="0">
                <a:solidFill>
                  <a:srgbClr val="C2ADFF"/>
                </a:solidFill>
                <a:latin typeface="Neue Haas Grotesk Text Pro"/>
                <a:ea typeface="Sora SemiBold"/>
              </a:rPr>
              <a:t>CMMC Timeline</a:t>
            </a:r>
          </a:p>
        </p:txBody>
      </p:sp>
      <p:pic>
        <p:nvPicPr>
          <p:cNvPr id="26" name="Picture 25" descr="A black background with a black square&#10;&#10;AI-generated content may be incorrect.">
            <a:extLst>
              <a:ext uri="{FF2B5EF4-FFF2-40B4-BE49-F238E27FC236}">
                <a16:creationId xmlns:a16="http://schemas.microsoft.com/office/drawing/2014/main" id="{8A97D487-95E0-D4AF-0AFE-E8FCF4C4A7D0}"/>
              </a:ext>
            </a:extLst>
          </p:cNvPr>
          <p:cNvPicPr>
            <a:picLocks noChangeAspect="1"/>
          </p:cNvPicPr>
          <p:nvPr/>
        </p:nvPicPr>
        <p:blipFill>
          <a:blip r:embed="rId3"/>
          <a:stretch>
            <a:fillRect/>
          </a:stretch>
        </p:blipFill>
        <p:spPr>
          <a:xfrm>
            <a:off x="1169420" y="9097175"/>
            <a:ext cx="2664752" cy="666188"/>
          </a:xfrm>
          <a:prstGeom prst="rect">
            <a:avLst/>
          </a:prstGeom>
        </p:spPr>
      </p:pic>
      <p:sp>
        <p:nvSpPr>
          <p:cNvPr id="2" name="A brief description here about what your team goal is and what youre working towards">
            <a:extLst>
              <a:ext uri="{FF2B5EF4-FFF2-40B4-BE49-F238E27FC236}">
                <a16:creationId xmlns:a16="http://schemas.microsoft.com/office/drawing/2014/main" id="{6AD0B93A-A8BF-8682-EF8E-A5B809F39E63}"/>
              </a:ext>
            </a:extLst>
          </p:cNvPr>
          <p:cNvSpPr/>
          <p:nvPr/>
        </p:nvSpPr>
        <p:spPr>
          <a:xfrm>
            <a:off x="1173497" y="2121384"/>
            <a:ext cx="12858229" cy="448189"/>
          </a:xfrm>
          <a:prstGeom prst="rect">
            <a:avLst/>
          </a:prstGeom>
          <a:noFill/>
          <a:ln/>
        </p:spPr>
        <p:txBody>
          <a:bodyPr wrap="square" lIns="0" tIns="0" rIns="0" bIns="0" rtlCol="0" anchor="t" anchorCtr="0"/>
          <a:lstStyle/>
          <a:p>
            <a:pPr>
              <a:lnSpc>
                <a:spcPct val="90000"/>
              </a:lnSpc>
            </a:pPr>
            <a:r>
              <a:rPr lang="en-US" sz="3600" b="1" dirty="0">
                <a:latin typeface="Neue Haas Grotesk Text Pro"/>
                <a:cs typeface="Sora SemiBold" pitchFamily="2" charset="0"/>
              </a:rPr>
              <a:t>Recap: </a:t>
            </a:r>
            <a:r>
              <a:rPr lang="en-US" sz="3600" b="1" dirty="0" err="1">
                <a:latin typeface="Neue Haas Grotesk Text Pro"/>
                <a:cs typeface="Sora SemiBold" pitchFamily="2" charset="0"/>
              </a:rPr>
              <a:t>Phase-</a:t>
            </a:r>
            <a:r>
              <a:rPr lang="en-US" sz="3600" b="1" dirty="0" err="1">
                <a:solidFill>
                  <a:srgbClr val="6B1ADC"/>
                </a:solidFill>
                <a:latin typeface="Neue Haas Grotesk Text Pro"/>
                <a:cs typeface="Sora SemiBold" pitchFamily="2" charset="0"/>
              </a:rPr>
              <a:t>IN</a:t>
            </a:r>
            <a:r>
              <a:rPr lang="en-US" sz="3600" b="1" dirty="0">
                <a:latin typeface="Neue Haas Grotesk Text Pro"/>
                <a:cs typeface="Sora SemiBold" pitchFamily="2" charset="0"/>
              </a:rPr>
              <a:t> Implementation Plan</a:t>
            </a:r>
          </a:p>
        </p:txBody>
      </p:sp>
      <p:pic>
        <p:nvPicPr>
          <p:cNvPr id="1026" name="Picture 2">
            <a:extLst>
              <a:ext uri="{FF2B5EF4-FFF2-40B4-BE49-F238E27FC236}">
                <a16:creationId xmlns:a16="http://schemas.microsoft.com/office/drawing/2014/main" id="{C23CDB80-7FA8-508A-7124-A89D73B29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516" y="2945427"/>
            <a:ext cx="10144832" cy="5836530"/>
          </a:xfrm>
          <a:prstGeom prst="rect">
            <a:avLst/>
          </a:prstGeom>
          <a:noFill/>
          <a:ln w="28575">
            <a:solidFill>
              <a:srgbClr val="20265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F2039661-CC57-AF6F-A57E-0E4BBD4446A4}"/>
              </a:ext>
            </a:extLst>
          </p:cNvPr>
          <p:cNvSpPr/>
          <p:nvPr/>
        </p:nvSpPr>
        <p:spPr>
          <a:xfrm>
            <a:off x="5413974" y="8048526"/>
            <a:ext cx="8836183" cy="57942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DA61BF-8042-B97C-206F-4EF2CE7B2366}"/>
              </a:ext>
            </a:extLst>
          </p:cNvPr>
          <p:cNvSpPr/>
          <p:nvPr/>
        </p:nvSpPr>
        <p:spPr>
          <a:xfrm>
            <a:off x="5582570" y="3697446"/>
            <a:ext cx="1991763" cy="23720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C005EDF-6F9D-854C-D836-D4758A050FDD}"/>
              </a:ext>
            </a:extLst>
          </p:cNvPr>
          <p:cNvCxnSpPr>
            <a:cxnSpLocks/>
          </p:cNvCxnSpPr>
          <p:nvPr/>
        </p:nvCxnSpPr>
        <p:spPr>
          <a:xfrm>
            <a:off x="3965969" y="3872273"/>
            <a:ext cx="1549472" cy="208486"/>
          </a:xfrm>
          <a:prstGeom prst="straightConnector1">
            <a:avLst/>
          </a:prstGeom>
          <a:ln w="76200">
            <a:solidFill>
              <a:srgbClr val="6B1ADC"/>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Route (Two Pins With A Path) outline">
            <a:extLst>
              <a:ext uri="{FF2B5EF4-FFF2-40B4-BE49-F238E27FC236}">
                <a16:creationId xmlns:a16="http://schemas.microsoft.com/office/drawing/2014/main" id="{3554044F-1CE6-5B0D-6059-C5299C26F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76626" y="2715396"/>
            <a:ext cx="2664752" cy="2664752"/>
          </a:xfrm>
          <a:prstGeom prst="rect">
            <a:avLst/>
          </a:prstGeom>
        </p:spPr>
      </p:pic>
      <p:sp>
        <p:nvSpPr>
          <p:cNvPr id="16" name="TextBox 15">
            <a:extLst>
              <a:ext uri="{FF2B5EF4-FFF2-40B4-BE49-F238E27FC236}">
                <a16:creationId xmlns:a16="http://schemas.microsoft.com/office/drawing/2014/main" id="{1245BCD9-C45C-C125-1FE4-2FD5CB7E76E1}"/>
              </a:ext>
            </a:extLst>
          </p:cNvPr>
          <p:cNvSpPr txBox="1"/>
          <p:nvPr/>
        </p:nvSpPr>
        <p:spPr>
          <a:xfrm>
            <a:off x="2620199" y="3415559"/>
            <a:ext cx="2266950" cy="369332"/>
          </a:xfrm>
          <a:prstGeom prst="rect">
            <a:avLst/>
          </a:prstGeom>
          <a:noFill/>
        </p:spPr>
        <p:txBody>
          <a:bodyPr wrap="square" rtlCol="0">
            <a:spAutoFit/>
          </a:bodyPr>
          <a:lstStyle/>
          <a:p>
            <a:pPr algn="ctr"/>
            <a:r>
              <a:rPr lang="en-US" b="1" dirty="0">
                <a:solidFill>
                  <a:srgbClr val="6B1ADC"/>
                </a:solidFill>
                <a:latin typeface="Neue Haas Grotesk Text Pro" panose="020B0504020202020204" pitchFamily="34" charset="0"/>
              </a:rPr>
              <a:t>Finally here!</a:t>
            </a:r>
          </a:p>
        </p:txBody>
      </p:sp>
      <p:sp>
        <p:nvSpPr>
          <p:cNvPr id="17" name="TextBox 16">
            <a:extLst>
              <a:ext uri="{FF2B5EF4-FFF2-40B4-BE49-F238E27FC236}">
                <a16:creationId xmlns:a16="http://schemas.microsoft.com/office/drawing/2014/main" id="{E75766DD-13B8-7714-02AD-91B0F756BD9A}"/>
              </a:ext>
            </a:extLst>
          </p:cNvPr>
          <p:cNvSpPr txBox="1"/>
          <p:nvPr/>
        </p:nvSpPr>
        <p:spPr>
          <a:xfrm>
            <a:off x="1281423" y="6516131"/>
            <a:ext cx="3277863" cy="584775"/>
          </a:xfrm>
          <a:prstGeom prst="rect">
            <a:avLst/>
          </a:prstGeom>
          <a:noFill/>
        </p:spPr>
        <p:txBody>
          <a:bodyPr wrap="square" rtlCol="0">
            <a:spAutoFit/>
          </a:bodyPr>
          <a:lstStyle/>
          <a:p>
            <a:pPr algn="ctr"/>
            <a:r>
              <a:rPr lang="en-US" sz="1600" b="1" dirty="0">
                <a:latin typeface="Neue Haas Grotesk Text Pro" panose="020B0504020202020204" pitchFamily="34" charset="0"/>
              </a:rPr>
              <a:t>Important to note:</a:t>
            </a:r>
          </a:p>
          <a:p>
            <a:pPr algn="ctr"/>
            <a:r>
              <a:rPr lang="en-US" sz="1600" b="1" dirty="0">
                <a:solidFill>
                  <a:srgbClr val="6B1ADC"/>
                </a:solidFill>
                <a:latin typeface="Neue Haas Grotesk Text Pro" panose="020B0504020202020204" pitchFamily="34" charset="0"/>
              </a:rPr>
              <a:t>“Self-Assessment” vs C3PAO</a:t>
            </a:r>
          </a:p>
        </p:txBody>
      </p:sp>
      <p:cxnSp>
        <p:nvCxnSpPr>
          <p:cNvPr id="18" name="Straight Arrow Connector 17">
            <a:extLst>
              <a:ext uri="{FF2B5EF4-FFF2-40B4-BE49-F238E27FC236}">
                <a16:creationId xmlns:a16="http://schemas.microsoft.com/office/drawing/2014/main" id="{A7BB5E9C-A1C6-95D5-CFFA-9CA68047E2E6}"/>
              </a:ext>
            </a:extLst>
          </p:cNvPr>
          <p:cNvCxnSpPr>
            <a:cxnSpLocks/>
          </p:cNvCxnSpPr>
          <p:nvPr/>
        </p:nvCxnSpPr>
        <p:spPr>
          <a:xfrm flipV="1">
            <a:off x="2935518" y="5213262"/>
            <a:ext cx="2579923" cy="1300861"/>
          </a:xfrm>
          <a:prstGeom prst="straightConnector1">
            <a:avLst/>
          </a:prstGeom>
          <a:ln w="76200">
            <a:solidFill>
              <a:srgbClr val="6B1ADC"/>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logo with black text&#10;&#10;AI-generated content may be incorrect.">
            <a:extLst>
              <a:ext uri="{FF2B5EF4-FFF2-40B4-BE49-F238E27FC236}">
                <a16:creationId xmlns:a16="http://schemas.microsoft.com/office/drawing/2014/main" id="{50222CE6-4856-2396-3636-1ACAE7280D42}"/>
              </a:ext>
            </a:extLst>
          </p:cNvPr>
          <p:cNvPicPr>
            <a:picLocks noChangeAspect="1"/>
          </p:cNvPicPr>
          <p:nvPr/>
        </p:nvPicPr>
        <p:blipFill>
          <a:blip r:embed="rId7"/>
          <a:stretch>
            <a:fillRect/>
          </a:stretch>
        </p:blipFill>
        <p:spPr>
          <a:xfrm>
            <a:off x="7515225" y="8836358"/>
            <a:ext cx="2114550" cy="1140976"/>
          </a:xfrm>
          <a:prstGeom prst="rect">
            <a:avLst/>
          </a:prstGeom>
        </p:spPr>
      </p:pic>
      <p:pic>
        <p:nvPicPr>
          <p:cNvPr id="3" name="Picture 2">
            <a:extLst>
              <a:ext uri="{FF2B5EF4-FFF2-40B4-BE49-F238E27FC236}">
                <a16:creationId xmlns:a16="http://schemas.microsoft.com/office/drawing/2014/main" id="{816D226F-C229-3B40-D868-2406EF12EE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7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6F67B8-954D-8535-5A20-412EE4DCB4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FEFDF5-5B4C-901B-51C2-D074BC50F761}"/>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0DB8574C-04EB-65EB-AD7B-F79B0E96A283}"/>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Avoid Common </a:t>
            </a:r>
            <a:r>
              <a:rPr lang="en-US" sz="5400" b="1" dirty="0">
                <a:solidFill>
                  <a:srgbClr val="C2ADFF"/>
                </a:solidFill>
                <a:latin typeface="Neue Haas Grotesk Text Pro"/>
                <a:ea typeface="Sora SemiBold"/>
              </a:rPr>
              <a:t>Pitfalls</a:t>
            </a:r>
          </a:p>
        </p:txBody>
      </p:sp>
      <p:pic>
        <p:nvPicPr>
          <p:cNvPr id="26" name="Picture 25" descr="A black background with a black square&#10;&#10;AI-generated content may be incorrect.">
            <a:extLst>
              <a:ext uri="{FF2B5EF4-FFF2-40B4-BE49-F238E27FC236}">
                <a16:creationId xmlns:a16="http://schemas.microsoft.com/office/drawing/2014/main" id="{AA22A181-D93A-EC98-72AD-C173D509F93E}"/>
              </a:ext>
            </a:extLst>
          </p:cNvPr>
          <p:cNvPicPr>
            <a:picLocks noChangeAspect="1"/>
          </p:cNvPicPr>
          <p:nvPr/>
        </p:nvPicPr>
        <p:blipFill>
          <a:blip r:embed="rId3"/>
          <a:stretch>
            <a:fillRect/>
          </a:stretch>
        </p:blipFill>
        <p:spPr>
          <a:xfrm>
            <a:off x="1169420" y="9097175"/>
            <a:ext cx="2664752" cy="666188"/>
          </a:xfrm>
          <a:prstGeom prst="rect">
            <a:avLst/>
          </a:prstGeom>
        </p:spPr>
      </p:pic>
      <p:sp>
        <p:nvSpPr>
          <p:cNvPr id="3" name="TextBox 2">
            <a:extLst>
              <a:ext uri="{FF2B5EF4-FFF2-40B4-BE49-F238E27FC236}">
                <a16:creationId xmlns:a16="http://schemas.microsoft.com/office/drawing/2014/main" id="{8128D35D-DA44-80CF-A212-0CF106CA8FA1}"/>
              </a:ext>
            </a:extLst>
          </p:cNvPr>
          <p:cNvSpPr txBox="1"/>
          <p:nvPr/>
        </p:nvSpPr>
        <p:spPr>
          <a:xfrm>
            <a:off x="638731" y="2521762"/>
            <a:ext cx="4155282" cy="584775"/>
          </a:xfrm>
          <a:prstGeom prst="rect">
            <a:avLst/>
          </a:prstGeom>
          <a:noFill/>
        </p:spPr>
        <p:txBody>
          <a:bodyPr wrap="square">
            <a:spAutoFit/>
          </a:bodyPr>
          <a:lstStyle/>
          <a:p>
            <a:pPr lvl="1"/>
            <a:r>
              <a:rPr lang="en-US" sz="3200" b="1" dirty="0">
                <a:solidFill>
                  <a:srgbClr val="6843D3"/>
                </a:solidFill>
                <a:latin typeface="Neue Haas Grotesk Text Pro" panose="020B0504020202020204" pitchFamily="34" charset="0"/>
                <a:cs typeface="Codec Pro" panose="00000500000000000000" pitchFamily="2" charset="0"/>
              </a:rPr>
              <a:t>Proper Scoping</a:t>
            </a:r>
            <a:endParaRPr lang="en-US" sz="2800" dirty="0">
              <a:solidFill>
                <a:srgbClr val="002060"/>
              </a:solidFill>
              <a:latin typeface="Neue Haas Grotesk Text Pro" panose="020B0504020202020204" pitchFamily="34" charset="0"/>
              <a:cs typeface="Codec Pro" panose="00000500000000000000" pitchFamily="2" charset="0"/>
            </a:endParaRPr>
          </a:p>
        </p:txBody>
      </p:sp>
      <p:pic>
        <p:nvPicPr>
          <p:cNvPr id="11" name="Picture 10" descr="A logo with black text&#10;&#10;AI-generated content may be incorrect.">
            <a:extLst>
              <a:ext uri="{FF2B5EF4-FFF2-40B4-BE49-F238E27FC236}">
                <a16:creationId xmlns:a16="http://schemas.microsoft.com/office/drawing/2014/main" id="{0F560EC6-C213-50B3-7247-572B7D4385E1}"/>
              </a:ext>
            </a:extLst>
          </p:cNvPr>
          <p:cNvPicPr>
            <a:picLocks noChangeAspect="1"/>
          </p:cNvPicPr>
          <p:nvPr/>
        </p:nvPicPr>
        <p:blipFill>
          <a:blip r:embed="rId4"/>
          <a:stretch>
            <a:fillRect/>
          </a:stretch>
        </p:blipFill>
        <p:spPr>
          <a:xfrm>
            <a:off x="7515225" y="8836358"/>
            <a:ext cx="2114550" cy="1140976"/>
          </a:xfrm>
          <a:prstGeom prst="rect">
            <a:avLst/>
          </a:prstGeom>
        </p:spPr>
      </p:pic>
      <p:sp>
        <p:nvSpPr>
          <p:cNvPr id="16" name="TextBox 15">
            <a:extLst>
              <a:ext uri="{FF2B5EF4-FFF2-40B4-BE49-F238E27FC236}">
                <a16:creationId xmlns:a16="http://schemas.microsoft.com/office/drawing/2014/main" id="{CC72D020-5BAD-99CC-8610-71853FD8D9D9}"/>
              </a:ext>
            </a:extLst>
          </p:cNvPr>
          <p:cNvSpPr txBox="1"/>
          <p:nvPr/>
        </p:nvSpPr>
        <p:spPr>
          <a:xfrm>
            <a:off x="628010" y="3353880"/>
            <a:ext cx="5120527" cy="400110"/>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Asset Categories</a:t>
            </a:r>
          </a:p>
        </p:txBody>
      </p:sp>
      <p:sp>
        <p:nvSpPr>
          <p:cNvPr id="17" name="TextBox 16">
            <a:extLst>
              <a:ext uri="{FF2B5EF4-FFF2-40B4-BE49-F238E27FC236}">
                <a16:creationId xmlns:a16="http://schemas.microsoft.com/office/drawing/2014/main" id="{FB371287-A41D-F37F-0158-B3272BD5D5E4}"/>
              </a:ext>
            </a:extLst>
          </p:cNvPr>
          <p:cNvSpPr txBox="1"/>
          <p:nvPr/>
        </p:nvSpPr>
        <p:spPr>
          <a:xfrm>
            <a:off x="628010" y="4113224"/>
            <a:ext cx="4155282" cy="400110"/>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Separation Techniques</a:t>
            </a:r>
            <a:endParaRPr lang="en-US" dirty="0">
              <a:latin typeface="Neue Haas Grotesk Text Pro" panose="020B0504020202020204" pitchFamily="34" charset="0"/>
              <a:cs typeface="Codec Pro" panose="00000500000000000000" pitchFamily="2" charset="0"/>
            </a:endParaRPr>
          </a:p>
        </p:txBody>
      </p:sp>
      <p:sp>
        <p:nvSpPr>
          <p:cNvPr id="18" name="TextBox 17">
            <a:extLst>
              <a:ext uri="{FF2B5EF4-FFF2-40B4-BE49-F238E27FC236}">
                <a16:creationId xmlns:a16="http://schemas.microsoft.com/office/drawing/2014/main" id="{25402EE5-D062-2617-4681-FA88B58ED491}"/>
              </a:ext>
            </a:extLst>
          </p:cNvPr>
          <p:cNvSpPr txBox="1"/>
          <p:nvPr/>
        </p:nvSpPr>
        <p:spPr>
          <a:xfrm>
            <a:off x="628010" y="4872568"/>
            <a:ext cx="4155282" cy="707886"/>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External Service Providers (ESPs)</a:t>
            </a:r>
            <a:endParaRPr lang="en-US" dirty="0">
              <a:latin typeface="Neue Haas Grotesk Text Pro" panose="020B0504020202020204" pitchFamily="34" charset="0"/>
              <a:cs typeface="Codec Pro" panose="00000500000000000000" pitchFamily="2" charset="0"/>
            </a:endParaRPr>
          </a:p>
        </p:txBody>
      </p:sp>
      <p:sp>
        <p:nvSpPr>
          <p:cNvPr id="19" name="TextBox 18">
            <a:extLst>
              <a:ext uri="{FF2B5EF4-FFF2-40B4-BE49-F238E27FC236}">
                <a16:creationId xmlns:a16="http://schemas.microsoft.com/office/drawing/2014/main" id="{B159E7A8-46A8-A90A-B971-767FA6E9E895}"/>
              </a:ext>
            </a:extLst>
          </p:cNvPr>
          <p:cNvSpPr txBox="1"/>
          <p:nvPr/>
        </p:nvSpPr>
        <p:spPr>
          <a:xfrm>
            <a:off x="628010" y="5939688"/>
            <a:ext cx="4155282" cy="707886"/>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Bring Your Own Device (BYOD)</a:t>
            </a:r>
            <a:endParaRPr lang="en-US" dirty="0">
              <a:latin typeface="Neue Haas Grotesk Text Pro" panose="020B0504020202020204" pitchFamily="34" charset="0"/>
              <a:cs typeface="Codec Pro" panose="00000500000000000000" pitchFamily="2" charset="0"/>
            </a:endParaRPr>
          </a:p>
        </p:txBody>
      </p:sp>
      <p:pic>
        <p:nvPicPr>
          <p:cNvPr id="2" name="Picture 2">
            <a:extLst>
              <a:ext uri="{FF2B5EF4-FFF2-40B4-BE49-F238E27FC236}">
                <a16:creationId xmlns:a16="http://schemas.microsoft.com/office/drawing/2014/main" id="{DE08EE32-C162-591D-1ACC-E9D6D5DBB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87CE2A8F-E793-5DB6-E721-B675CA51808A}"/>
              </a:ext>
            </a:extLst>
          </p:cNvPr>
          <p:cNvGrpSpPr/>
          <p:nvPr/>
        </p:nvGrpSpPr>
        <p:grpSpPr>
          <a:xfrm>
            <a:off x="5117991" y="1599171"/>
            <a:ext cx="12738173" cy="7184198"/>
            <a:chOff x="5117991" y="1599171"/>
            <a:chExt cx="12738173" cy="7184198"/>
          </a:xfrm>
        </p:grpSpPr>
        <p:pic>
          <p:nvPicPr>
            <p:cNvPr id="6" name="Picture 5">
              <a:extLst>
                <a:ext uri="{FF2B5EF4-FFF2-40B4-BE49-F238E27FC236}">
                  <a16:creationId xmlns:a16="http://schemas.microsoft.com/office/drawing/2014/main" id="{DC4FAEAC-29A1-D55A-231A-6EFAE4F6D89A}"/>
                </a:ext>
              </a:extLst>
            </p:cNvPr>
            <p:cNvPicPr>
              <a:picLocks noChangeAspect="1"/>
            </p:cNvPicPr>
            <p:nvPr/>
          </p:nvPicPr>
          <p:blipFill>
            <a:blip r:embed="rId6"/>
            <a:srcRect t="22172"/>
            <a:stretch>
              <a:fillRect/>
            </a:stretch>
          </p:blipFill>
          <p:spPr>
            <a:xfrm>
              <a:off x="5117991" y="1599171"/>
              <a:ext cx="6887683" cy="3783934"/>
            </a:xfrm>
            <a:prstGeom prst="rect">
              <a:avLst/>
            </a:prstGeom>
          </p:spPr>
        </p:pic>
        <p:pic>
          <p:nvPicPr>
            <p:cNvPr id="8" name="Picture 7">
              <a:extLst>
                <a:ext uri="{FF2B5EF4-FFF2-40B4-BE49-F238E27FC236}">
                  <a16:creationId xmlns:a16="http://schemas.microsoft.com/office/drawing/2014/main" id="{33B3DA02-D7CB-7344-E099-85A842C8A69A}"/>
                </a:ext>
              </a:extLst>
            </p:cNvPr>
            <p:cNvPicPr>
              <a:picLocks noChangeAspect="1"/>
            </p:cNvPicPr>
            <p:nvPr/>
          </p:nvPicPr>
          <p:blipFill>
            <a:blip r:embed="rId7"/>
            <a:srcRect b="21792"/>
            <a:stretch>
              <a:fillRect/>
            </a:stretch>
          </p:blipFill>
          <p:spPr>
            <a:xfrm>
              <a:off x="5161400" y="5377062"/>
              <a:ext cx="6800863" cy="3406307"/>
            </a:xfrm>
            <a:prstGeom prst="rect">
              <a:avLst/>
            </a:prstGeom>
          </p:spPr>
        </p:pic>
        <p:pic>
          <p:nvPicPr>
            <p:cNvPr id="10" name="Picture 9">
              <a:extLst>
                <a:ext uri="{FF2B5EF4-FFF2-40B4-BE49-F238E27FC236}">
                  <a16:creationId xmlns:a16="http://schemas.microsoft.com/office/drawing/2014/main" id="{AD8AD40B-A390-5D10-D7D2-CBD2843038FC}"/>
                </a:ext>
              </a:extLst>
            </p:cNvPr>
            <p:cNvPicPr>
              <a:picLocks noChangeAspect="1"/>
            </p:cNvPicPr>
            <p:nvPr/>
          </p:nvPicPr>
          <p:blipFill>
            <a:blip r:embed="rId8"/>
            <a:stretch>
              <a:fillRect/>
            </a:stretch>
          </p:blipFill>
          <p:spPr>
            <a:xfrm>
              <a:off x="12168569" y="3196064"/>
              <a:ext cx="5685483" cy="831282"/>
            </a:xfrm>
            <a:prstGeom prst="rect">
              <a:avLst/>
            </a:prstGeom>
          </p:spPr>
        </p:pic>
        <p:pic>
          <p:nvPicPr>
            <p:cNvPr id="23" name="Picture 22">
              <a:extLst>
                <a:ext uri="{FF2B5EF4-FFF2-40B4-BE49-F238E27FC236}">
                  <a16:creationId xmlns:a16="http://schemas.microsoft.com/office/drawing/2014/main" id="{4CE6559E-E6E6-A313-BB07-E819D5D3F8E3}"/>
                </a:ext>
              </a:extLst>
            </p:cNvPr>
            <p:cNvPicPr>
              <a:picLocks noChangeAspect="1"/>
            </p:cNvPicPr>
            <p:nvPr/>
          </p:nvPicPr>
          <p:blipFill>
            <a:blip r:embed="rId9"/>
            <a:stretch>
              <a:fillRect/>
            </a:stretch>
          </p:blipFill>
          <p:spPr>
            <a:xfrm>
              <a:off x="12168569" y="4037856"/>
              <a:ext cx="5687595" cy="3528977"/>
            </a:xfrm>
            <a:prstGeom prst="rect">
              <a:avLst/>
            </a:prstGeom>
          </p:spPr>
        </p:pic>
      </p:grpSp>
    </p:spTree>
    <p:extLst>
      <p:ext uri="{BB962C8B-B14F-4D97-AF65-F5344CB8AC3E}">
        <p14:creationId xmlns:p14="http://schemas.microsoft.com/office/powerpoint/2010/main" val="293482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BEC12-222E-79AA-DB61-D6F584A34E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04A771-4711-EFA6-5D2E-0AB7F5ECC745}"/>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D3FD3796-24C5-B1C0-F6EA-44374245B517}"/>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Avoid Common </a:t>
            </a:r>
            <a:r>
              <a:rPr lang="en-US" sz="5400" b="1" dirty="0">
                <a:solidFill>
                  <a:srgbClr val="C2ADFF"/>
                </a:solidFill>
                <a:latin typeface="Neue Haas Grotesk Text Pro"/>
                <a:ea typeface="Sora SemiBold"/>
              </a:rPr>
              <a:t>Pitfalls</a:t>
            </a:r>
          </a:p>
        </p:txBody>
      </p:sp>
      <p:pic>
        <p:nvPicPr>
          <p:cNvPr id="26" name="Picture 25" descr="A black background with a black square&#10;&#10;AI-generated content may be incorrect.">
            <a:extLst>
              <a:ext uri="{FF2B5EF4-FFF2-40B4-BE49-F238E27FC236}">
                <a16:creationId xmlns:a16="http://schemas.microsoft.com/office/drawing/2014/main" id="{0924AC3E-C49F-BEBA-2884-E8A962E1B3C3}"/>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11" name="Picture 10" descr="A logo with black text&#10;&#10;AI-generated content may be incorrect.">
            <a:extLst>
              <a:ext uri="{FF2B5EF4-FFF2-40B4-BE49-F238E27FC236}">
                <a16:creationId xmlns:a16="http://schemas.microsoft.com/office/drawing/2014/main" id="{57B348CE-5486-2BCE-1339-B611BEC86FD9}"/>
              </a:ext>
            </a:extLst>
          </p:cNvPr>
          <p:cNvPicPr>
            <a:picLocks noChangeAspect="1"/>
          </p:cNvPicPr>
          <p:nvPr/>
        </p:nvPicPr>
        <p:blipFill>
          <a:blip r:embed="rId4"/>
          <a:stretch>
            <a:fillRect/>
          </a:stretch>
        </p:blipFill>
        <p:spPr>
          <a:xfrm>
            <a:off x="7515225" y="8836358"/>
            <a:ext cx="2114550" cy="1140976"/>
          </a:xfrm>
          <a:prstGeom prst="rect">
            <a:avLst/>
          </a:prstGeom>
        </p:spPr>
      </p:pic>
      <p:sp>
        <p:nvSpPr>
          <p:cNvPr id="14" name="TextBox 13">
            <a:extLst>
              <a:ext uri="{FF2B5EF4-FFF2-40B4-BE49-F238E27FC236}">
                <a16:creationId xmlns:a16="http://schemas.microsoft.com/office/drawing/2014/main" id="{E8228CCD-ED28-BD79-54A8-8E63C7BDCBDD}"/>
              </a:ext>
            </a:extLst>
          </p:cNvPr>
          <p:cNvSpPr txBox="1"/>
          <p:nvPr/>
        </p:nvSpPr>
        <p:spPr>
          <a:xfrm>
            <a:off x="5699638" y="2525280"/>
            <a:ext cx="5501482" cy="584775"/>
          </a:xfrm>
          <a:prstGeom prst="rect">
            <a:avLst/>
          </a:prstGeom>
          <a:noFill/>
        </p:spPr>
        <p:txBody>
          <a:bodyPr wrap="square">
            <a:spAutoFit/>
          </a:bodyPr>
          <a:lstStyle/>
          <a:p>
            <a:pPr lvl="1"/>
            <a:r>
              <a:rPr lang="en-US" sz="3200" b="1" dirty="0">
                <a:solidFill>
                  <a:srgbClr val="6843D3"/>
                </a:solidFill>
                <a:latin typeface="Neue Haas Grotesk Text Pro" panose="020B0504020202020204" pitchFamily="34" charset="0"/>
                <a:cs typeface="Codec Pro" panose="00000500000000000000" pitchFamily="2" charset="0"/>
              </a:rPr>
              <a:t>Good Documentation</a:t>
            </a:r>
            <a:endParaRPr lang="en-US" sz="2800" dirty="0">
              <a:solidFill>
                <a:srgbClr val="002060"/>
              </a:solidFill>
              <a:latin typeface="Neue Haas Grotesk Text Pro" panose="020B0504020202020204" pitchFamily="34" charset="0"/>
              <a:cs typeface="Codec Pro" panose="00000500000000000000" pitchFamily="2" charset="0"/>
            </a:endParaRPr>
          </a:p>
        </p:txBody>
      </p:sp>
      <p:sp>
        <p:nvSpPr>
          <p:cNvPr id="20" name="TextBox 19">
            <a:extLst>
              <a:ext uri="{FF2B5EF4-FFF2-40B4-BE49-F238E27FC236}">
                <a16:creationId xmlns:a16="http://schemas.microsoft.com/office/drawing/2014/main" id="{E506D7B8-7DC6-6585-7814-449F05AF31C8}"/>
              </a:ext>
            </a:extLst>
          </p:cNvPr>
          <p:cNvSpPr txBox="1"/>
          <p:nvPr/>
        </p:nvSpPr>
        <p:spPr>
          <a:xfrm>
            <a:off x="5748537" y="3390782"/>
            <a:ext cx="2469130" cy="400110"/>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Complete</a:t>
            </a:r>
            <a:endParaRPr lang="en-US" dirty="0">
              <a:latin typeface="Neue Haas Grotesk Text Pro" panose="020B0504020202020204" pitchFamily="34" charset="0"/>
              <a:cs typeface="Codec Pro" panose="00000500000000000000" pitchFamily="2" charset="0"/>
            </a:endParaRPr>
          </a:p>
        </p:txBody>
      </p:sp>
      <p:sp>
        <p:nvSpPr>
          <p:cNvPr id="21" name="TextBox 20">
            <a:extLst>
              <a:ext uri="{FF2B5EF4-FFF2-40B4-BE49-F238E27FC236}">
                <a16:creationId xmlns:a16="http://schemas.microsoft.com/office/drawing/2014/main" id="{46C340C2-A799-32C4-AB35-334F8A2661AB}"/>
              </a:ext>
            </a:extLst>
          </p:cNvPr>
          <p:cNvSpPr txBox="1"/>
          <p:nvPr/>
        </p:nvSpPr>
        <p:spPr>
          <a:xfrm>
            <a:off x="5748537" y="4215556"/>
            <a:ext cx="5996450" cy="400110"/>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Accurate </a:t>
            </a:r>
            <a:r>
              <a:rPr lang="en-US" i="1" dirty="0">
                <a:latin typeface="Neue Haas Grotesk Text Pro" panose="020B0504020202020204" pitchFamily="34" charset="0"/>
                <a:cs typeface="Codec Pro" panose="00000500000000000000" pitchFamily="2" charset="0"/>
              </a:rPr>
              <a:t>(Say what you do, do what you say)</a:t>
            </a:r>
          </a:p>
        </p:txBody>
      </p:sp>
      <p:sp>
        <p:nvSpPr>
          <p:cNvPr id="22" name="TextBox 21">
            <a:extLst>
              <a:ext uri="{FF2B5EF4-FFF2-40B4-BE49-F238E27FC236}">
                <a16:creationId xmlns:a16="http://schemas.microsoft.com/office/drawing/2014/main" id="{8D48AA3F-CDBE-CB1D-75EC-AC3FB16C5388}"/>
              </a:ext>
            </a:extLst>
          </p:cNvPr>
          <p:cNvSpPr txBox="1"/>
          <p:nvPr/>
        </p:nvSpPr>
        <p:spPr>
          <a:xfrm>
            <a:off x="5748537" y="5040330"/>
            <a:ext cx="2469130" cy="400110"/>
          </a:xfrm>
          <a:prstGeom prst="rect">
            <a:avLst/>
          </a:prstGeom>
          <a:noFill/>
        </p:spPr>
        <p:txBody>
          <a:bodyPr wrap="square">
            <a:spAutoFit/>
          </a:bodyPr>
          <a:lstStyle/>
          <a:p>
            <a:pPr lvl="1"/>
            <a:r>
              <a:rPr lang="en-US" sz="2000" dirty="0">
                <a:latin typeface="Neue Haas Grotesk Text Pro" panose="020B0504020202020204" pitchFamily="34" charset="0"/>
                <a:cs typeface="Codec Pro" panose="00000500000000000000" pitchFamily="2" charset="0"/>
              </a:rPr>
              <a:t>Current</a:t>
            </a:r>
            <a:endParaRPr lang="en-US" dirty="0">
              <a:latin typeface="Neue Haas Grotesk Text Pro" panose="020B0504020202020204" pitchFamily="34" charset="0"/>
              <a:cs typeface="Codec Pro" panose="00000500000000000000" pitchFamily="2" charset="0"/>
            </a:endParaRPr>
          </a:p>
        </p:txBody>
      </p:sp>
      <p:pic>
        <p:nvPicPr>
          <p:cNvPr id="2" name="Picture 2">
            <a:extLst>
              <a:ext uri="{FF2B5EF4-FFF2-40B4-BE49-F238E27FC236}">
                <a16:creationId xmlns:a16="http://schemas.microsoft.com/office/drawing/2014/main" id="{5B715226-B31F-2EAC-C67C-3ABDE3C86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266488-CE84-DA66-4E4D-391C7206C2E4}"/>
              </a:ext>
            </a:extLst>
          </p:cNvPr>
          <p:cNvSpPr txBox="1"/>
          <p:nvPr/>
        </p:nvSpPr>
        <p:spPr>
          <a:xfrm>
            <a:off x="638731" y="2521762"/>
            <a:ext cx="4155282" cy="584775"/>
          </a:xfrm>
          <a:prstGeom prst="rect">
            <a:avLst/>
          </a:prstGeom>
          <a:noFill/>
        </p:spPr>
        <p:txBody>
          <a:bodyPr wrap="square">
            <a:spAutoFit/>
          </a:bodyPr>
          <a:lstStyle/>
          <a:p>
            <a:pPr lvl="1"/>
            <a:r>
              <a:rPr lang="en-US" sz="3200" b="1" dirty="0">
                <a:solidFill>
                  <a:schemeClr val="bg1">
                    <a:lumMod val="65000"/>
                  </a:schemeClr>
                </a:solidFill>
                <a:latin typeface="Neue Haas Grotesk Text Pro" panose="020B0504020202020204" pitchFamily="34" charset="0"/>
                <a:cs typeface="Codec Pro" panose="00000500000000000000" pitchFamily="2" charset="0"/>
              </a:rPr>
              <a:t>Proper Scoping</a:t>
            </a:r>
            <a:endParaRPr lang="en-US" sz="2800"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6" name="TextBox 5">
            <a:extLst>
              <a:ext uri="{FF2B5EF4-FFF2-40B4-BE49-F238E27FC236}">
                <a16:creationId xmlns:a16="http://schemas.microsoft.com/office/drawing/2014/main" id="{46D8ED23-8F0C-989A-6328-707581D73542}"/>
              </a:ext>
            </a:extLst>
          </p:cNvPr>
          <p:cNvSpPr txBox="1"/>
          <p:nvPr/>
        </p:nvSpPr>
        <p:spPr>
          <a:xfrm>
            <a:off x="628010" y="3353880"/>
            <a:ext cx="5120527" cy="400110"/>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Asset Categories</a:t>
            </a:r>
          </a:p>
        </p:txBody>
      </p:sp>
      <p:sp>
        <p:nvSpPr>
          <p:cNvPr id="7" name="TextBox 6">
            <a:extLst>
              <a:ext uri="{FF2B5EF4-FFF2-40B4-BE49-F238E27FC236}">
                <a16:creationId xmlns:a16="http://schemas.microsoft.com/office/drawing/2014/main" id="{AD71F8BC-ED5A-47BD-94AA-812675765026}"/>
              </a:ext>
            </a:extLst>
          </p:cNvPr>
          <p:cNvSpPr txBox="1"/>
          <p:nvPr/>
        </p:nvSpPr>
        <p:spPr>
          <a:xfrm>
            <a:off x="628010" y="4113224"/>
            <a:ext cx="4155282" cy="400110"/>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Separation Techniques</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8" name="TextBox 7">
            <a:extLst>
              <a:ext uri="{FF2B5EF4-FFF2-40B4-BE49-F238E27FC236}">
                <a16:creationId xmlns:a16="http://schemas.microsoft.com/office/drawing/2014/main" id="{0F1F5720-C375-1F31-F066-316452C2760D}"/>
              </a:ext>
            </a:extLst>
          </p:cNvPr>
          <p:cNvSpPr txBox="1"/>
          <p:nvPr/>
        </p:nvSpPr>
        <p:spPr>
          <a:xfrm>
            <a:off x="628010" y="4872568"/>
            <a:ext cx="4155282" cy="707886"/>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External Service Providers (ESPs)</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9" name="TextBox 8">
            <a:extLst>
              <a:ext uri="{FF2B5EF4-FFF2-40B4-BE49-F238E27FC236}">
                <a16:creationId xmlns:a16="http://schemas.microsoft.com/office/drawing/2014/main" id="{23FBCE39-66A1-E2EB-9549-5E705C62BA5A}"/>
              </a:ext>
            </a:extLst>
          </p:cNvPr>
          <p:cNvSpPr txBox="1"/>
          <p:nvPr/>
        </p:nvSpPr>
        <p:spPr>
          <a:xfrm>
            <a:off x="628010" y="5939688"/>
            <a:ext cx="4155282" cy="707886"/>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Bring Your Own Device (BYOD)</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Tree>
    <p:extLst>
      <p:ext uri="{BB962C8B-B14F-4D97-AF65-F5344CB8AC3E}">
        <p14:creationId xmlns:p14="http://schemas.microsoft.com/office/powerpoint/2010/main" val="1931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08D2E-3609-54D2-D8F8-CFD395DFFB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E24C52-A163-90D2-C256-BE7E1FF8A7DC}"/>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82A85DEA-57BD-FB7A-AFB3-AD3B512EA436}"/>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Avoid Common </a:t>
            </a:r>
            <a:r>
              <a:rPr lang="en-US" sz="5400" b="1" dirty="0">
                <a:solidFill>
                  <a:srgbClr val="C2ADFF"/>
                </a:solidFill>
                <a:latin typeface="Neue Haas Grotesk Text Pro"/>
                <a:ea typeface="Sora SemiBold"/>
              </a:rPr>
              <a:t>Pitfalls</a:t>
            </a:r>
          </a:p>
        </p:txBody>
      </p:sp>
      <p:pic>
        <p:nvPicPr>
          <p:cNvPr id="26" name="Picture 25" descr="A black background with a black square&#10;&#10;AI-generated content may be incorrect.">
            <a:extLst>
              <a:ext uri="{FF2B5EF4-FFF2-40B4-BE49-F238E27FC236}">
                <a16:creationId xmlns:a16="http://schemas.microsoft.com/office/drawing/2014/main" id="{3FF087AB-2D39-74E0-FA22-EDB21045A1C7}"/>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11" name="Picture 10" descr="A logo with black text&#10;&#10;AI-generated content may be incorrect.">
            <a:extLst>
              <a:ext uri="{FF2B5EF4-FFF2-40B4-BE49-F238E27FC236}">
                <a16:creationId xmlns:a16="http://schemas.microsoft.com/office/drawing/2014/main" id="{85D31114-A906-C399-5AE3-B86F1C9D869F}"/>
              </a:ext>
            </a:extLst>
          </p:cNvPr>
          <p:cNvPicPr>
            <a:picLocks noChangeAspect="1"/>
          </p:cNvPicPr>
          <p:nvPr/>
        </p:nvPicPr>
        <p:blipFill>
          <a:blip r:embed="rId4"/>
          <a:stretch>
            <a:fillRect/>
          </a:stretch>
        </p:blipFill>
        <p:spPr>
          <a:xfrm>
            <a:off x="7515225" y="8836358"/>
            <a:ext cx="2114550" cy="1140976"/>
          </a:xfrm>
          <a:prstGeom prst="rect">
            <a:avLst/>
          </a:prstGeom>
        </p:spPr>
      </p:pic>
      <p:sp>
        <p:nvSpPr>
          <p:cNvPr id="14" name="TextBox 13">
            <a:extLst>
              <a:ext uri="{FF2B5EF4-FFF2-40B4-BE49-F238E27FC236}">
                <a16:creationId xmlns:a16="http://schemas.microsoft.com/office/drawing/2014/main" id="{1DFCC10F-4222-C129-7763-16A7162B5676}"/>
              </a:ext>
            </a:extLst>
          </p:cNvPr>
          <p:cNvSpPr txBox="1"/>
          <p:nvPr/>
        </p:nvSpPr>
        <p:spPr>
          <a:xfrm>
            <a:off x="5699638" y="2525280"/>
            <a:ext cx="5501482" cy="584775"/>
          </a:xfrm>
          <a:prstGeom prst="rect">
            <a:avLst/>
          </a:prstGeom>
          <a:noFill/>
        </p:spPr>
        <p:txBody>
          <a:bodyPr wrap="square">
            <a:spAutoFit/>
          </a:bodyPr>
          <a:lstStyle/>
          <a:p>
            <a:pPr lvl="1"/>
            <a:r>
              <a:rPr lang="en-US" sz="3200" b="1" dirty="0">
                <a:solidFill>
                  <a:schemeClr val="bg1">
                    <a:lumMod val="75000"/>
                  </a:schemeClr>
                </a:solidFill>
                <a:latin typeface="Neue Haas Grotesk Text Pro" panose="020B0504020202020204" pitchFamily="34" charset="0"/>
                <a:cs typeface="Codec Pro" panose="00000500000000000000" pitchFamily="2" charset="0"/>
              </a:rPr>
              <a:t>Good Documentation</a:t>
            </a:r>
            <a:endParaRPr lang="en-US" sz="2800" dirty="0">
              <a:solidFill>
                <a:schemeClr val="bg1">
                  <a:lumMod val="75000"/>
                </a:schemeClr>
              </a:solidFill>
              <a:latin typeface="Neue Haas Grotesk Text Pro" panose="020B0504020202020204" pitchFamily="34" charset="0"/>
              <a:cs typeface="Codec Pro" panose="00000500000000000000" pitchFamily="2" charset="0"/>
            </a:endParaRPr>
          </a:p>
        </p:txBody>
      </p:sp>
      <p:sp>
        <p:nvSpPr>
          <p:cNvPr id="15" name="TextBox 14">
            <a:extLst>
              <a:ext uri="{FF2B5EF4-FFF2-40B4-BE49-F238E27FC236}">
                <a16:creationId xmlns:a16="http://schemas.microsoft.com/office/drawing/2014/main" id="{D0313052-CAB3-1602-C8B7-3C630ADF71B0}"/>
              </a:ext>
            </a:extLst>
          </p:cNvPr>
          <p:cNvSpPr txBox="1"/>
          <p:nvPr/>
        </p:nvSpPr>
        <p:spPr>
          <a:xfrm>
            <a:off x="11744987" y="2525280"/>
            <a:ext cx="5501482" cy="584775"/>
          </a:xfrm>
          <a:prstGeom prst="rect">
            <a:avLst/>
          </a:prstGeom>
          <a:noFill/>
        </p:spPr>
        <p:txBody>
          <a:bodyPr wrap="square">
            <a:spAutoFit/>
          </a:bodyPr>
          <a:lstStyle/>
          <a:p>
            <a:pPr lvl="1"/>
            <a:r>
              <a:rPr lang="en-US" sz="3200" b="1" dirty="0">
                <a:solidFill>
                  <a:srgbClr val="6843D3"/>
                </a:solidFill>
                <a:latin typeface="Neue Haas Grotesk Text Pro" panose="020B0504020202020204" pitchFamily="34" charset="0"/>
                <a:cs typeface="Codec Pro" panose="00000500000000000000" pitchFamily="2" charset="0"/>
              </a:rPr>
              <a:t>Understanding POAMs</a:t>
            </a:r>
            <a:endParaRPr lang="en-US" sz="2800" dirty="0">
              <a:solidFill>
                <a:srgbClr val="002060"/>
              </a:solidFill>
              <a:latin typeface="Neue Haas Grotesk Text Pro" panose="020B0504020202020204" pitchFamily="34" charset="0"/>
              <a:cs typeface="Codec Pro" panose="00000500000000000000" pitchFamily="2" charset="0"/>
            </a:endParaRPr>
          </a:p>
        </p:txBody>
      </p:sp>
      <p:sp>
        <p:nvSpPr>
          <p:cNvPr id="20" name="TextBox 19">
            <a:extLst>
              <a:ext uri="{FF2B5EF4-FFF2-40B4-BE49-F238E27FC236}">
                <a16:creationId xmlns:a16="http://schemas.microsoft.com/office/drawing/2014/main" id="{8F9FC483-D7FA-086B-F4AB-8723973CFB9D}"/>
              </a:ext>
            </a:extLst>
          </p:cNvPr>
          <p:cNvSpPr txBox="1"/>
          <p:nvPr/>
        </p:nvSpPr>
        <p:spPr>
          <a:xfrm>
            <a:off x="5748537" y="3390782"/>
            <a:ext cx="2469130" cy="400110"/>
          </a:xfrm>
          <a:prstGeom prst="rect">
            <a:avLst/>
          </a:prstGeom>
          <a:noFill/>
        </p:spPr>
        <p:txBody>
          <a:bodyPr wrap="square">
            <a:spAutoFit/>
          </a:bodyPr>
          <a:lstStyle/>
          <a:p>
            <a:pPr lvl="1"/>
            <a:r>
              <a:rPr lang="en-US" sz="2000" dirty="0">
                <a:solidFill>
                  <a:schemeClr val="bg1">
                    <a:lumMod val="75000"/>
                  </a:schemeClr>
                </a:solidFill>
                <a:latin typeface="Neue Haas Grotesk Text Pro" panose="020B0504020202020204" pitchFamily="34" charset="0"/>
                <a:cs typeface="Codec Pro" panose="00000500000000000000" pitchFamily="2" charset="0"/>
              </a:rPr>
              <a:t>Complete</a:t>
            </a:r>
            <a:endParaRPr lang="en-US" dirty="0">
              <a:solidFill>
                <a:schemeClr val="bg1">
                  <a:lumMod val="75000"/>
                </a:schemeClr>
              </a:solidFill>
              <a:latin typeface="Neue Haas Grotesk Text Pro" panose="020B0504020202020204" pitchFamily="34" charset="0"/>
              <a:cs typeface="Codec Pro" panose="00000500000000000000" pitchFamily="2" charset="0"/>
            </a:endParaRPr>
          </a:p>
        </p:txBody>
      </p:sp>
      <p:sp>
        <p:nvSpPr>
          <p:cNvPr id="21" name="TextBox 20">
            <a:extLst>
              <a:ext uri="{FF2B5EF4-FFF2-40B4-BE49-F238E27FC236}">
                <a16:creationId xmlns:a16="http://schemas.microsoft.com/office/drawing/2014/main" id="{7E09EB20-2BF2-A484-2AB9-2B5CBD357E16}"/>
              </a:ext>
            </a:extLst>
          </p:cNvPr>
          <p:cNvSpPr txBox="1"/>
          <p:nvPr/>
        </p:nvSpPr>
        <p:spPr>
          <a:xfrm>
            <a:off x="5748537" y="4215556"/>
            <a:ext cx="5996450" cy="400110"/>
          </a:xfrm>
          <a:prstGeom prst="rect">
            <a:avLst/>
          </a:prstGeom>
          <a:noFill/>
        </p:spPr>
        <p:txBody>
          <a:bodyPr wrap="square">
            <a:spAutoFit/>
          </a:bodyPr>
          <a:lstStyle/>
          <a:p>
            <a:pPr lvl="1"/>
            <a:r>
              <a:rPr lang="en-US" sz="2000" dirty="0">
                <a:solidFill>
                  <a:schemeClr val="bg1">
                    <a:lumMod val="75000"/>
                  </a:schemeClr>
                </a:solidFill>
                <a:latin typeface="Neue Haas Grotesk Text Pro" panose="020B0504020202020204" pitchFamily="34" charset="0"/>
                <a:cs typeface="Codec Pro" panose="00000500000000000000" pitchFamily="2" charset="0"/>
              </a:rPr>
              <a:t>Accurate </a:t>
            </a:r>
            <a:r>
              <a:rPr lang="en-US" i="1" dirty="0">
                <a:solidFill>
                  <a:schemeClr val="bg1">
                    <a:lumMod val="75000"/>
                  </a:schemeClr>
                </a:solidFill>
                <a:latin typeface="Neue Haas Grotesk Text Pro" panose="020B0504020202020204" pitchFamily="34" charset="0"/>
                <a:cs typeface="Codec Pro" panose="00000500000000000000" pitchFamily="2" charset="0"/>
              </a:rPr>
              <a:t>(Say what you do, do what you say)</a:t>
            </a:r>
          </a:p>
        </p:txBody>
      </p:sp>
      <p:sp>
        <p:nvSpPr>
          <p:cNvPr id="22" name="TextBox 21">
            <a:extLst>
              <a:ext uri="{FF2B5EF4-FFF2-40B4-BE49-F238E27FC236}">
                <a16:creationId xmlns:a16="http://schemas.microsoft.com/office/drawing/2014/main" id="{7695D4BD-3803-A510-288D-E1DE06D01EAE}"/>
              </a:ext>
            </a:extLst>
          </p:cNvPr>
          <p:cNvSpPr txBox="1"/>
          <p:nvPr/>
        </p:nvSpPr>
        <p:spPr>
          <a:xfrm>
            <a:off x="5748537" y="5040330"/>
            <a:ext cx="2469130" cy="400110"/>
          </a:xfrm>
          <a:prstGeom prst="rect">
            <a:avLst/>
          </a:prstGeom>
          <a:noFill/>
        </p:spPr>
        <p:txBody>
          <a:bodyPr wrap="square">
            <a:spAutoFit/>
          </a:bodyPr>
          <a:lstStyle/>
          <a:p>
            <a:pPr lvl="1"/>
            <a:r>
              <a:rPr lang="en-US" sz="2000" dirty="0">
                <a:solidFill>
                  <a:schemeClr val="bg1">
                    <a:lumMod val="75000"/>
                  </a:schemeClr>
                </a:solidFill>
                <a:latin typeface="Neue Haas Grotesk Text Pro" panose="020B0504020202020204" pitchFamily="34" charset="0"/>
                <a:cs typeface="Codec Pro" panose="00000500000000000000" pitchFamily="2" charset="0"/>
              </a:rPr>
              <a:t>Current</a:t>
            </a:r>
            <a:endParaRPr lang="en-US" dirty="0">
              <a:solidFill>
                <a:schemeClr val="bg1">
                  <a:lumMod val="75000"/>
                </a:schemeClr>
              </a:solidFill>
              <a:latin typeface="Neue Haas Grotesk Text Pro" panose="020B0504020202020204" pitchFamily="34" charset="0"/>
              <a:cs typeface="Codec Pro" panose="00000500000000000000" pitchFamily="2" charset="0"/>
            </a:endParaRPr>
          </a:p>
        </p:txBody>
      </p:sp>
      <p:sp>
        <p:nvSpPr>
          <p:cNvPr id="28" name="TextBox 27">
            <a:extLst>
              <a:ext uri="{FF2B5EF4-FFF2-40B4-BE49-F238E27FC236}">
                <a16:creationId xmlns:a16="http://schemas.microsoft.com/office/drawing/2014/main" id="{750E2A9B-527E-1529-41F2-8A934A5D9EBB}"/>
              </a:ext>
            </a:extLst>
          </p:cNvPr>
          <p:cNvSpPr txBox="1"/>
          <p:nvPr/>
        </p:nvSpPr>
        <p:spPr>
          <a:xfrm>
            <a:off x="11744987" y="3464716"/>
            <a:ext cx="5567763" cy="400110"/>
          </a:xfrm>
          <a:prstGeom prst="rect">
            <a:avLst/>
          </a:prstGeom>
          <a:noFill/>
        </p:spPr>
        <p:txBody>
          <a:bodyPr wrap="square">
            <a:spAutoFit/>
          </a:bodyPr>
          <a:lstStyle/>
          <a:p>
            <a:pPr lvl="1"/>
            <a:r>
              <a:rPr lang="en-US" sz="2000" b="0" i="0" dirty="0">
                <a:solidFill>
                  <a:srgbClr val="242424"/>
                </a:solidFill>
                <a:effectLst/>
                <a:latin typeface="Neue Haas Grotesk Text Pro" panose="020B0504020202020204" pitchFamily="34" charset="0"/>
              </a:rPr>
              <a:t>Not fully or successfully implemented</a:t>
            </a:r>
          </a:p>
        </p:txBody>
      </p:sp>
      <p:sp>
        <p:nvSpPr>
          <p:cNvPr id="30" name="TextBox 29">
            <a:extLst>
              <a:ext uri="{FF2B5EF4-FFF2-40B4-BE49-F238E27FC236}">
                <a16:creationId xmlns:a16="http://schemas.microsoft.com/office/drawing/2014/main" id="{679D98F7-3E73-4FFC-84D3-DFA5128272A3}"/>
              </a:ext>
            </a:extLst>
          </p:cNvPr>
          <p:cNvSpPr txBox="1"/>
          <p:nvPr/>
        </p:nvSpPr>
        <p:spPr>
          <a:xfrm>
            <a:off x="11744987" y="4219487"/>
            <a:ext cx="5381443" cy="707886"/>
          </a:xfrm>
          <a:prstGeom prst="rect">
            <a:avLst/>
          </a:prstGeom>
          <a:noFill/>
        </p:spPr>
        <p:txBody>
          <a:bodyPr wrap="square">
            <a:spAutoFit/>
          </a:bodyPr>
          <a:lstStyle/>
          <a:p>
            <a:pPr lvl="1"/>
            <a:r>
              <a:rPr lang="en-US" sz="2000" b="0" i="0" dirty="0">
                <a:solidFill>
                  <a:srgbClr val="242424"/>
                </a:solidFill>
                <a:effectLst/>
                <a:latin typeface="Neue Haas Grotesk Text Pro" panose="020B0504020202020204" pitchFamily="34" charset="0"/>
              </a:rPr>
              <a:t>Don't plan to begin an</a:t>
            </a:r>
          </a:p>
          <a:p>
            <a:pPr lvl="1"/>
            <a:r>
              <a:rPr lang="en-US" sz="2000" b="0" i="0" dirty="0">
                <a:solidFill>
                  <a:srgbClr val="242424"/>
                </a:solidFill>
                <a:effectLst/>
                <a:latin typeface="Neue Haas Grotesk Text Pro" panose="020B0504020202020204" pitchFamily="34" charset="0"/>
              </a:rPr>
              <a:t>assessment with open POAMs</a:t>
            </a:r>
          </a:p>
        </p:txBody>
      </p:sp>
      <p:sp>
        <p:nvSpPr>
          <p:cNvPr id="32" name="TextBox 31">
            <a:extLst>
              <a:ext uri="{FF2B5EF4-FFF2-40B4-BE49-F238E27FC236}">
                <a16:creationId xmlns:a16="http://schemas.microsoft.com/office/drawing/2014/main" id="{20FB2EBA-CE30-718E-2893-1918FE6B445A}"/>
              </a:ext>
            </a:extLst>
          </p:cNvPr>
          <p:cNvSpPr txBox="1"/>
          <p:nvPr/>
        </p:nvSpPr>
        <p:spPr>
          <a:xfrm>
            <a:off x="11744987" y="5282034"/>
            <a:ext cx="5378734" cy="400110"/>
          </a:xfrm>
          <a:prstGeom prst="rect">
            <a:avLst/>
          </a:prstGeom>
          <a:noFill/>
        </p:spPr>
        <p:txBody>
          <a:bodyPr wrap="square">
            <a:spAutoFit/>
          </a:bodyPr>
          <a:lstStyle/>
          <a:p>
            <a:pPr lvl="1"/>
            <a:r>
              <a:rPr lang="en-US" sz="2000" b="0" i="0" dirty="0">
                <a:solidFill>
                  <a:srgbClr val="242424"/>
                </a:solidFill>
                <a:effectLst/>
                <a:latin typeface="Neue Haas Grotesk Text Pro" panose="020B0504020202020204" pitchFamily="34" charset="0"/>
              </a:rPr>
              <a:t>Know which controls are </a:t>
            </a:r>
            <a:r>
              <a:rPr lang="en-US" sz="2000" b="0" i="0" dirty="0" err="1">
                <a:solidFill>
                  <a:srgbClr val="242424"/>
                </a:solidFill>
                <a:effectLst/>
                <a:latin typeface="Neue Haas Grotesk Text Pro" panose="020B0504020202020204" pitchFamily="34" charset="0"/>
              </a:rPr>
              <a:t>POAMable</a:t>
            </a:r>
            <a:endParaRPr lang="en-US" sz="2000" b="0" i="0" dirty="0">
              <a:solidFill>
                <a:srgbClr val="242424"/>
              </a:solidFill>
              <a:effectLst/>
              <a:latin typeface="Neue Haas Grotesk Text Pro" panose="020B0504020202020204" pitchFamily="34" charset="0"/>
            </a:endParaRPr>
          </a:p>
        </p:txBody>
      </p:sp>
      <p:sp>
        <p:nvSpPr>
          <p:cNvPr id="34" name="TextBox 33">
            <a:extLst>
              <a:ext uri="{FF2B5EF4-FFF2-40B4-BE49-F238E27FC236}">
                <a16:creationId xmlns:a16="http://schemas.microsoft.com/office/drawing/2014/main" id="{36D7B65F-0B3C-50BC-D1E8-3577F4CCAA80}"/>
              </a:ext>
            </a:extLst>
          </p:cNvPr>
          <p:cNvSpPr txBox="1"/>
          <p:nvPr/>
        </p:nvSpPr>
        <p:spPr>
          <a:xfrm>
            <a:off x="12526652" y="5992574"/>
            <a:ext cx="4266784" cy="400110"/>
          </a:xfrm>
          <a:prstGeom prst="rect">
            <a:avLst/>
          </a:prstGeom>
          <a:noFill/>
        </p:spPr>
        <p:txBody>
          <a:bodyPr wrap="square">
            <a:spAutoFit/>
          </a:bodyPr>
          <a:lstStyle/>
          <a:p>
            <a:pPr marL="800100" lvl="1" indent="-342900">
              <a:buFont typeface="Arial" panose="020B0604020202020204" pitchFamily="34" charset="0"/>
              <a:buChar char="•"/>
            </a:pPr>
            <a:r>
              <a:rPr lang="en-US" sz="2000" dirty="0">
                <a:solidFill>
                  <a:srgbClr val="6B1ADC"/>
                </a:solidFill>
                <a:latin typeface="Neue Haas Grotesk Text Pro" panose="020B0504020202020204" pitchFamily="34" charset="0"/>
              </a:rPr>
              <a:t>O</a:t>
            </a:r>
            <a:r>
              <a:rPr lang="en-US" sz="2000" b="0" i="0" dirty="0">
                <a:solidFill>
                  <a:srgbClr val="6B1ADC"/>
                </a:solidFill>
                <a:effectLst/>
                <a:latin typeface="Neue Haas Grotesk Text Pro" panose="020B0504020202020204" pitchFamily="34" charset="0"/>
              </a:rPr>
              <a:t>nly 22 max</a:t>
            </a:r>
          </a:p>
        </p:txBody>
      </p:sp>
      <p:sp>
        <p:nvSpPr>
          <p:cNvPr id="36" name="TextBox 35">
            <a:extLst>
              <a:ext uri="{FF2B5EF4-FFF2-40B4-BE49-F238E27FC236}">
                <a16:creationId xmlns:a16="http://schemas.microsoft.com/office/drawing/2014/main" id="{BB1D77EB-C507-5103-F37B-77C884206F76}"/>
              </a:ext>
            </a:extLst>
          </p:cNvPr>
          <p:cNvSpPr txBox="1"/>
          <p:nvPr/>
        </p:nvSpPr>
        <p:spPr>
          <a:xfrm>
            <a:off x="12526651" y="6747345"/>
            <a:ext cx="4719817" cy="400110"/>
          </a:xfrm>
          <a:prstGeom prst="rect">
            <a:avLst/>
          </a:prstGeom>
          <a:noFill/>
        </p:spPr>
        <p:txBody>
          <a:bodyPr wrap="square">
            <a:spAutoFit/>
          </a:bodyPr>
          <a:lstStyle/>
          <a:p>
            <a:pPr marL="800100" lvl="1" indent="-342900">
              <a:buFont typeface="Arial" panose="020B0604020202020204" pitchFamily="34" charset="0"/>
              <a:buChar char="•"/>
            </a:pPr>
            <a:r>
              <a:rPr lang="en-US" sz="2000" b="0" i="0" dirty="0">
                <a:solidFill>
                  <a:srgbClr val="6B1ADC"/>
                </a:solidFill>
                <a:effectLst/>
                <a:latin typeface="Neue Haas Grotesk Text Pro" panose="020B0504020202020204" pitchFamily="34" charset="0"/>
              </a:rPr>
              <a:t>Only 1-pointers</a:t>
            </a:r>
          </a:p>
        </p:txBody>
      </p:sp>
      <p:sp>
        <p:nvSpPr>
          <p:cNvPr id="38" name="TextBox 37">
            <a:extLst>
              <a:ext uri="{FF2B5EF4-FFF2-40B4-BE49-F238E27FC236}">
                <a16:creationId xmlns:a16="http://schemas.microsoft.com/office/drawing/2014/main" id="{BC9D0775-3EE4-AAA1-F21D-6B0376EED91F}"/>
              </a:ext>
            </a:extLst>
          </p:cNvPr>
          <p:cNvSpPr txBox="1"/>
          <p:nvPr/>
        </p:nvSpPr>
        <p:spPr>
          <a:xfrm>
            <a:off x="12526652" y="7502116"/>
            <a:ext cx="4538760" cy="400110"/>
          </a:xfrm>
          <a:prstGeom prst="rect">
            <a:avLst/>
          </a:prstGeom>
          <a:noFill/>
        </p:spPr>
        <p:txBody>
          <a:bodyPr wrap="square">
            <a:spAutoFit/>
          </a:bodyPr>
          <a:lstStyle/>
          <a:p>
            <a:pPr marL="800100" lvl="1" indent="-342900">
              <a:buFont typeface="Arial" panose="020B0604020202020204" pitchFamily="34" charset="0"/>
              <a:buChar char="•"/>
            </a:pPr>
            <a:r>
              <a:rPr lang="en-US" sz="2000" b="0" i="0" dirty="0">
                <a:solidFill>
                  <a:srgbClr val="6B1ADC"/>
                </a:solidFill>
                <a:effectLst/>
                <a:latin typeface="Neue Haas Grotesk Text Pro" panose="020B0504020202020204" pitchFamily="34" charset="0"/>
              </a:rPr>
              <a:t>No L1 controls</a:t>
            </a:r>
          </a:p>
        </p:txBody>
      </p:sp>
      <p:sp>
        <p:nvSpPr>
          <p:cNvPr id="40" name="TextBox 39">
            <a:extLst>
              <a:ext uri="{FF2B5EF4-FFF2-40B4-BE49-F238E27FC236}">
                <a16:creationId xmlns:a16="http://schemas.microsoft.com/office/drawing/2014/main" id="{424E7171-4695-0DD0-4330-52293BFF5D5A}"/>
              </a:ext>
            </a:extLst>
          </p:cNvPr>
          <p:cNvSpPr txBox="1"/>
          <p:nvPr/>
        </p:nvSpPr>
        <p:spPr>
          <a:xfrm>
            <a:off x="12526652" y="8256886"/>
            <a:ext cx="5690939" cy="400110"/>
          </a:xfrm>
          <a:prstGeom prst="rect">
            <a:avLst/>
          </a:prstGeom>
          <a:noFill/>
        </p:spPr>
        <p:txBody>
          <a:bodyPr wrap="square">
            <a:spAutoFit/>
          </a:bodyPr>
          <a:lstStyle/>
          <a:p>
            <a:pPr marL="800100" lvl="1" indent="-342900">
              <a:buFont typeface="Arial" panose="020B0604020202020204" pitchFamily="34" charset="0"/>
              <a:buChar char="•"/>
            </a:pPr>
            <a:r>
              <a:rPr lang="en-US" sz="2000" b="0" i="0" dirty="0">
                <a:solidFill>
                  <a:srgbClr val="6B1ADC"/>
                </a:solidFill>
                <a:effectLst/>
                <a:latin typeface="Neue Haas Grotesk Text Pro" panose="020B0504020202020204" pitchFamily="34" charset="0"/>
              </a:rPr>
              <a:t>180 days to close out</a:t>
            </a:r>
          </a:p>
        </p:txBody>
      </p:sp>
      <p:pic>
        <p:nvPicPr>
          <p:cNvPr id="2" name="Picture 2">
            <a:extLst>
              <a:ext uri="{FF2B5EF4-FFF2-40B4-BE49-F238E27FC236}">
                <a16:creationId xmlns:a16="http://schemas.microsoft.com/office/drawing/2014/main" id="{F5957D8C-70DE-9254-32A0-B554C2D62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6E6B9A-C285-45AF-D7E6-E9B4D4E38B74}"/>
              </a:ext>
            </a:extLst>
          </p:cNvPr>
          <p:cNvSpPr txBox="1"/>
          <p:nvPr/>
        </p:nvSpPr>
        <p:spPr>
          <a:xfrm>
            <a:off x="638731" y="2521762"/>
            <a:ext cx="4155282" cy="584775"/>
          </a:xfrm>
          <a:prstGeom prst="rect">
            <a:avLst/>
          </a:prstGeom>
          <a:noFill/>
        </p:spPr>
        <p:txBody>
          <a:bodyPr wrap="square">
            <a:spAutoFit/>
          </a:bodyPr>
          <a:lstStyle/>
          <a:p>
            <a:pPr lvl="1"/>
            <a:r>
              <a:rPr lang="en-US" sz="3200" b="1" dirty="0">
                <a:solidFill>
                  <a:schemeClr val="bg1">
                    <a:lumMod val="65000"/>
                  </a:schemeClr>
                </a:solidFill>
                <a:latin typeface="Neue Haas Grotesk Text Pro" panose="020B0504020202020204" pitchFamily="34" charset="0"/>
                <a:cs typeface="Codec Pro" panose="00000500000000000000" pitchFamily="2" charset="0"/>
              </a:rPr>
              <a:t>Proper Scoping</a:t>
            </a:r>
            <a:endParaRPr lang="en-US" sz="2800"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6" name="TextBox 5">
            <a:extLst>
              <a:ext uri="{FF2B5EF4-FFF2-40B4-BE49-F238E27FC236}">
                <a16:creationId xmlns:a16="http://schemas.microsoft.com/office/drawing/2014/main" id="{E61A12EC-5514-154C-6C4E-6EBF4062BA1F}"/>
              </a:ext>
            </a:extLst>
          </p:cNvPr>
          <p:cNvSpPr txBox="1"/>
          <p:nvPr/>
        </p:nvSpPr>
        <p:spPr>
          <a:xfrm>
            <a:off x="628010" y="3353880"/>
            <a:ext cx="5120527" cy="400110"/>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Asset Categories</a:t>
            </a:r>
          </a:p>
        </p:txBody>
      </p:sp>
      <p:sp>
        <p:nvSpPr>
          <p:cNvPr id="7" name="TextBox 6">
            <a:extLst>
              <a:ext uri="{FF2B5EF4-FFF2-40B4-BE49-F238E27FC236}">
                <a16:creationId xmlns:a16="http://schemas.microsoft.com/office/drawing/2014/main" id="{1398730A-3A24-3C5E-2C83-6F9FF680950D}"/>
              </a:ext>
            </a:extLst>
          </p:cNvPr>
          <p:cNvSpPr txBox="1"/>
          <p:nvPr/>
        </p:nvSpPr>
        <p:spPr>
          <a:xfrm>
            <a:off x="628010" y="4113224"/>
            <a:ext cx="4155282" cy="400110"/>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Separation Techniques</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8" name="TextBox 7">
            <a:extLst>
              <a:ext uri="{FF2B5EF4-FFF2-40B4-BE49-F238E27FC236}">
                <a16:creationId xmlns:a16="http://schemas.microsoft.com/office/drawing/2014/main" id="{4BA9BA45-2AA8-0053-8457-5A2765FED95A}"/>
              </a:ext>
            </a:extLst>
          </p:cNvPr>
          <p:cNvSpPr txBox="1"/>
          <p:nvPr/>
        </p:nvSpPr>
        <p:spPr>
          <a:xfrm>
            <a:off x="628010" y="4872568"/>
            <a:ext cx="4155282" cy="707886"/>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External Service Providers (ESPs)</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
        <p:nvSpPr>
          <p:cNvPr id="9" name="TextBox 8">
            <a:extLst>
              <a:ext uri="{FF2B5EF4-FFF2-40B4-BE49-F238E27FC236}">
                <a16:creationId xmlns:a16="http://schemas.microsoft.com/office/drawing/2014/main" id="{D11A5E72-7E4F-F4C3-DAC7-CF3C2359F5CE}"/>
              </a:ext>
            </a:extLst>
          </p:cNvPr>
          <p:cNvSpPr txBox="1"/>
          <p:nvPr/>
        </p:nvSpPr>
        <p:spPr>
          <a:xfrm>
            <a:off x="628010" y="5939688"/>
            <a:ext cx="4155282" cy="707886"/>
          </a:xfrm>
          <a:prstGeom prst="rect">
            <a:avLst/>
          </a:prstGeom>
          <a:noFill/>
        </p:spPr>
        <p:txBody>
          <a:bodyPr wrap="square">
            <a:spAutoFit/>
          </a:bodyPr>
          <a:lstStyle/>
          <a:p>
            <a:pPr lvl="1"/>
            <a:r>
              <a:rPr lang="en-US" sz="2000" dirty="0">
                <a:solidFill>
                  <a:schemeClr val="bg1">
                    <a:lumMod val="65000"/>
                  </a:schemeClr>
                </a:solidFill>
                <a:latin typeface="Neue Haas Grotesk Text Pro" panose="020B0504020202020204" pitchFamily="34" charset="0"/>
                <a:cs typeface="Codec Pro" panose="00000500000000000000" pitchFamily="2" charset="0"/>
              </a:rPr>
              <a:t>Bring Your Own Device (BYOD)</a:t>
            </a:r>
            <a:endParaRPr lang="en-US" dirty="0">
              <a:solidFill>
                <a:schemeClr val="bg1">
                  <a:lumMod val="65000"/>
                </a:schemeClr>
              </a:solidFill>
              <a:latin typeface="Neue Haas Grotesk Text Pro" panose="020B0504020202020204" pitchFamily="34" charset="0"/>
              <a:cs typeface="Codec Pro" panose="00000500000000000000" pitchFamily="2" charset="0"/>
            </a:endParaRPr>
          </a:p>
        </p:txBody>
      </p:sp>
    </p:spTree>
    <p:extLst>
      <p:ext uri="{BB962C8B-B14F-4D97-AF65-F5344CB8AC3E}">
        <p14:creationId xmlns:p14="http://schemas.microsoft.com/office/powerpoint/2010/main" val="30386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0" grpId="0"/>
      <p:bldP spid="32" grpId="0"/>
      <p:bldP spid="34" grpId="0"/>
      <p:bldP spid="36"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A553-53DB-93E1-02D6-BC05215064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FA9528-5E5B-162B-3890-1B4915EFF596}"/>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212FB5AE-21A1-11F2-5056-FF6EA79D7D75}"/>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Understand </a:t>
            </a:r>
            <a:r>
              <a:rPr lang="en-US" sz="5400" b="1" dirty="0">
                <a:solidFill>
                  <a:srgbClr val="C2ADFF"/>
                </a:solidFill>
                <a:latin typeface="Neue Haas Grotesk Text Pro"/>
                <a:ea typeface="Sora SemiBold"/>
              </a:rPr>
              <a:t>the</a:t>
            </a:r>
            <a:r>
              <a:rPr lang="en-US" sz="5400" b="1" dirty="0">
                <a:solidFill>
                  <a:schemeClr val="bg1"/>
                </a:solidFill>
                <a:latin typeface="Neue Haas Grotesk Text Pro"/>
                <a:ea typeface="Sora SemiBold"/>
              </a:rPr>
              <a:t> CMMC Assessment </a:t>
            </a:r>
            <a:r>
              <a:rPr lang="en-US" sz="5400" b="1" dirty="0">
                <a:solidFill>
                  <a:srgbClr val="C2ADFF"/>
                </a:solidFill>
                <a:latin typeface="Neue Haas Grotesk Text Pro"/>
                <a:ea typeface="Sora SemiBold"/>
              </a:rPr>
              <a:t>Process</a:t>
            </a:r>
          </a:p>
        </p:txBody>
      </p:sp>
      <p:pic>
        <p:nvPicPr>
          <p:cNvPr id="26" name="Picture 25" descr="A black background with a black square&#10;&#10;AI-generated content may be incorrect.">
            <a:extLst>
              <a:ext uri="{FF2B5EF4-FFF2-40B4-BE49-F238E27FC236}">
                <a16:creationId xmlns:a16="http://schemas.microsoft.com/office/drawing/2014/main" id="{E172E9DC-C4BB-08A7-6F66-AB6B6E1B15AA}"/>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10" name="Picture 9" descr="A logo with black text&#10;&#10;AI-generated content may be incorrect.">
            <a:extLst>
              <a:ext uri="{FF2B5EF4-FFF2-40B4-BE49-F238E27FC236}">
                <a16:creationId xmlns:a16="http://schemas.microsoft.com/office/drawing/2014/main" id="{DE66CB51-D956-C90D-5477-F5C32F7A100A}"/>
              </a:ext>
            </a:extLst>
          </p:cNvPr>
          <p:cNvPicPr>
            <a:picLocks noChangeAspect="1"/>
          </p:cNvPicPr>
          <p:nvPr/>
        </p:nvPicPr>
        <p:blipFill>
          <a:blip r:embed="rId4"/>
          <a:stretch>
            <a:fillRect/>
          </a:stretch>
        </p:blipFill>
        <p:spPr>
          <a:xfrm>
            <a:off x="7515225" y="8836358"/>
            <a:ext cx="2114550" cy="1140976"/>
          </a:xfrm>
          <a:prstGeom prst="rect">
            <a:avLst/>
          </a:prstGeom>
        </p:spPr>
      </p:pic>
      <p:grpSp>
        <p:nvGrpSpPr>
          <p:cNvPr id="12" name="Group 11">
            <a:extLst>
              <a:ext uri="{FF2B5EF4-FFF2-40B4-BE49-F238E27FC236}">
                <a16:creationId xmlns:a16="http://schemas.microsoft.com/office/drawing/2014/main" id="{7CE52E99-6BCB-BB30-51CE-0256A574CB68}"/>
              </a:ext>
            </a:extLst>
          </p:cNvPr>
          <p:cNvGrpSpPr/>
          <p:nvPr/>
        </p:nvGrpSpPr>
        <p:grpSpPr>
          <a:xfrm>
            <a:off x="1169420" y="1850390"/>
            <a:ext cx="7230068" cy="2346960"/>
            <a:chOff x="2647033" y="2343953"/>
            <a:chExt cx="5442585" cy="2346960"/>
          </a:xfrm>
        </p:grpSpPr>
        <p:sp>
          <p:nvSpPr>
            <p:cNvPr id="3" name="Rectangle 2">
              <a:extLst>
                <a:ext uri="{FF2B5EF4-FFF2-40B4-BE49-F238E27FC236}">
                  <a16:creationId xmlns:a16="http://schemas.microsoft.com/office/drawing/2014/main" id="{4AEBE1D8-3578-1E4C-B574-6487E9526DDD}"/>
                </a:ext>
              </a:extLst>
            </p:cNvPr>
            <p:cNvSpPr/>
            <p:nvPr/>
          </p:nvSpPr>
          <p:spPr>
            <a:xfrm>
              <a:off x="2647033" y="2343953"/>
              <a:ext cx="5442585"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17B2DA-62AA-B993-D0B5-49FB64DAF272}"/>
                </a:ext>
              </a:extLst>
            </p:cNvPr>
            <p:cNvSpPr txBox="1"/>
            <p:nvPr/>
          </p:nvSpPr>
          <p:spPr>
            <a:xfrm>
              <a:off x="2873479" y="3196262"/>
              <a:ext cx="4989689" cy="830997"/>
            </a:xfrm>
            <a:prstGeom prst="rect">
              <a:avLst/>
            </a:prstGeom>
            <a:noFill/>
          </p:spPr>
          <p:txBody>
            <a:bodyPr wrap="square" rtlCol="0">
              <a:spAutoFit/>
            </a:bodyPr>
            <a:lstStyle/>
            <a:p>
              <a:pPr algn="ctr"/>
              <a:r>
                <a:rPr lang="en-US" sz="2400" b="1" dirty="0">
                  <a:solidFill>
                    <a:sysClr val="windowText" lastClr="000000"/>
                  </a:solidFill>
                  <a:latin typeface="Neue Haas Grotesk Text Pro" panose="020B0504020202020204" pitchFamily="34" charset="0"/>
                </a:rPr>
                <a:t>Read the CMMC Assessment Process</a:t>
              </a:r>
            </a:p>
            <a:p>
              <a:pPr algn="ctr"/>
              <a:r>
                <a:rPr lang="en-US" sz="2400" b="1" dirty="0">
                  <a:solidFill>
                    <a:sysClr val="windowText" lastClr="000000"/>
                  </a:solidFill>
                  <a:latin typeface="Neue Haas Grotesk Text Pro" panose="020B0504020202020204" pitchFamily="34" charset="0"/>
                </a:rPr>
                <a:t>(CAP)</a:t>
              </a:r>
            </a:p>
          </p:txBody>
        </p:sp>
      </p:grpSp>
      <p:grpSp>
        <p:nvGrpSpPr>
          <p:cNvPr id="18" name="Group 17">
            <a:extLst>
              <a:ext uri="{FF2B5EF4-FFF2-40B4-BE49-F238E27FC236}">
                <a16:creationId xmlns:a16="http://schemas.microsoft.com/office/drawing/2014/main" id="{DFF9CD53-65EF-5630-8062-F2EB7688E0C6}"/>
              </a:ext>
            </a:extLst>
          </p:cNvPr>
          <p:cNvGrpSpPr/>
          <p:nvPr/>
        </p:nvGrpSpPr>
        <p:grpSpPr>
          <a:xfrm>
            <a:off x="9908402" y="1850390"/>
            <a:ext cx="7230067" cy="2346960"/>
            <a:chOff x="9709784" y="2343953"/>
            <a:chExt cx="5442586" cy="2346960"/>
          </a:xfrm>
        </p:grpSpPr>
        <p:sp>
          <p:nvSpPr>
            <p:cNvPr id="6" name="Rectangle 5">
              <a:extLst>
                <a:ext uri="{FF2B5EF4-FFF2-40B4-BE49-F238E27FC236}">
                  <a16:creationId xmlns:a16="http://schemas.microsoft.com/office/drawing/2014/main" id="{ECEB415C-111D-7D63-1F46-7A95171E3340}"/>
                </a:ext>
              </a:extLst>
            </p:cNvPr>
            <p:cNvSpPr/>
            <p:nvPr/>
          </p:nvSpPr>
          <p:spPr>
            <a:xfrm>
              <a:off x="9709784" y="2343953"/>
              <a:ext cx="5442585"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FC2032B-CEDC-9347-C479-9A25DCB92AEA}"/>
                </a:ext>
              </a:extLst>
            </p:cNvPr>
            <p:cNvSpPr txBox="1"/>
            <p:nvPr/>
          </p:nvSpPr>
          <p:spPr>
            <a:xfrm>
              <a:off x="9709784" y="3350150"/>
              <a:ext cx="5442586" cy="461665"/>
            </a:xfrm>
            <a:prstGeom prst="rect">
              <a:avLst/>
            </a:prstGeom>
            <a:noFill/>
          </p:spPr>
          <p:txBody>
            <a:bodyPr wrap="square" rtlCol="0">
              <a:spAutoFit/>
            </a:bodyPr>
            <a:lstStyle/>
            <a:p>
              <a:pPr algn="ctr"/>
              <a:r>
                <a:rPr lang="en-US" sz="2400" b="1" dirty="0">
                  <a:latin typeface="Neue Haas Grotesk Text Pro" panose="020B0504020202020204" pitchFamily="34" charset="0"/>
                </a:rPr>
                <a:t>Have your people ready for interviews</a:t>
              </a:r>
            </a:p>
          </p:txBody>
        </p:sp>
      </p:grpSp>
      <p:grpSp>
        <p:nvGrpSpPr>
          <p:cNvPr id="19" name="Group 18">
            <a:extLst>
              <a:ext uri="{FF2B5EF4-FFF2-40B4-BE49-F238E27FC236}">
                <a16:creationId xmlns:a16="http://schemas.microsoft.com/office/drawing/2014/main" id="{6B9F9250-389B-E08D-B3CB-006678F7293A}"/>
              </a:ext>
            </a:extLst>
          </p:cNvPr>
          <p:cNvGrpSpPr/>
          <p:nvPr/>
        </p:nvGrpSpPr>
        <p:grpSpPr>
          <a:xfrm>
            <a:off x="1169420" y="4620208"/>
            <a:ext cx="7210184" cy="2346960"/>
            <a:chOff x="2647032" y="5315753"/>
            <a:chExt cx="5442585" cy="2346960"/>
          </a:xfrm>
        </p:grpSpPr>
        <p:sp>
          <p:nvSpPr>
            <p:cNvPr id="5" name="Rectangle 4">
              <a:extLst>
                <a:ext uri="{FF2B5EF4-FFF2-40B4-BE49-F238E27FC236}">
                  <a16:creationId xmlns:a16="http://schemas.microsoft.com/office/drawing/2014/main" id="{95F76B9D-7DAC-9CBE-546F-D50E927793A1}"/>
                </a:ext>
              </a:extLst>
            </p:cNvPr>
            <p:cNvSpPr/>
            <p:nvPr/>
          </p:nvSpPr>
          <p:spPr>
            <a:xfrm>
              <a:off x="2647032" y="5315753"/>
              <a:ext cx="5442585"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210AF6D-D4A0-D181-ABAA-DD8751E5CF79}"/>
                </a:ext>
              </a:extLst>
            </p:cNvPr>
            <p:cNvSpPr txBox="1"/>
            <p:nvPr/>
          </p:nvSpPr>
          <p:spPr>
            <a:xfrm>
              <a:off x="2647032" y="6250778"/>
              <a:ext cx="5442585" cy="461665"/>
            </a:xfrm>
            <a:prstGeom prst="rect">
              <a:avLst/>
            </a:prstGeom>
            <a:noFill/>
          </p:spPr>
          <p:txBody>
            <a:bodyPr wrap="square" rtlCol="0">
              <a:spAutoFit/>
            </a:bodyPr>
            <a:lstStyle/>
            <a:p>
              <a:pPr algn="ctr"/>
              <a:r>
                <a:rPr lang="en-US" sz="2400" b="1" dirty="0">
                  <a:latin typeface="Neue Haas Grotesk Text Pro" panose="020B0504020202020204" pitchFamily="34" charset="0"/>
                </a:rPr>
                <a:t>Prepare common tests</a:t>
              </a:r>
            </a:p>
          </p:txBody>
        </p:sp>
      </p:grpSp>
      <p:grpSp>
        <p:nvGrpSpPr>
          <p:cNvPr id="21" name="Group 20">
            <a:extLst>
              <a:ext uri="{FF2B5EF4-FFF2-40B4-BE49-F238E27FC236}">
                <a16:creationId xmlns:a16="http://schemas.microsoft.com/office/drawing/2014/main" id="{C7699486-2DED-6BF3-88B4-CF0EC7B17CD0}"/>
              </a:ext>
            </a:extLst>
          </p:cNvPr>
          <p:cNvGrpSpPr/>
          <p:nvPr/>
        </p:nvGrpSpPr>
        <p:grpSpPr>
          <a:xfrm>
            <a:off x="9908401" y="4635603"/>
            <a:ext cx="7230067" cy="2346960"/>
            <a:chOff x="9709784" y="5277353"/>
            <a:chExt cx="5442585" cy="2346960"/>
          </a:xfrm>
        </p:grpSpPr>
        <p:sp>
          <p:nvSpPr>
            <p:cNvPr id="7" name="Rectangle 6">
              <a:extLst>
                <a:ext uri="{FF2B5EF4-FFF2-40B4-BE49-F238E27FC236}">
                  <a16:creationId xmlns:a16="http://schemas.microsoft.com/office/drawing/2014/main" id="{E23C21C7-9AAC-4775-B102-88B5481AD9AF}"/>
                </a:ext>
              </a:extLst>
            </p:cNvPr>
            <p:cNvSpPr/>
            <p:nvPr/>
          </p:nvSpPr>
          <p:spPr>
            <a:xfrm>
              <a:off x="9709784" y="5277353"/>
              <a:ext cx="5442585"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B32E4C4-8B04-72A5-02FD-D2E81AA22C57}"/>
                </a:ext>
              </a:extLst>
            </p:cNvPr>
            <p:cNvSpPr txBox="1"/>
            <p:nvPr/>
          </p:nvSpPr>
          <p:spPr>
            <a:xfrm>
              <a:off x="9709784" y="6213420"/>
              <a:ext cx="5442585" cy="461665"/>
            </a:xfrm>
            <a:prstGeom prst="rect">
              <a:avLst/>
            </a:prstGeom>
            <a:noFill/>
          </p:spPr>
          <p:txBody>
            <a:bodyPr wrap="square" rtlCol="0">
              <a:spAutoFit/>
            </a:bodyPr>
            <a:lstStyle/>
            <a:p>
              <a:pPr algn="ctr"/>
              <a:r>
                <a:rPr lang="en-US" sz="2400" b="1" dirty="0">
                  <a:latin typeface="Neue Haas Grotesk Text Pro" panose="020B0504020202020204" pitchFamily="34" charset="0"/>
                </a:rPr>
                <a:t>PRACTICE!</a:t>
              </a:r>
            </a:p>
          </p:txBody>
        </p:sp>
      </p:grpSp>
      <p:pic>
        <p:nvPicPr>
          <p:cNvPr id="2" name="Picture 2">
            <a:extLst>
              <a:ext uri="{FF2B5EF4-FFF2-40B4-BE49-F238E27FC236}">
                <a16:creationId xmlns:a16="http://schemas.microsoft.com/office/drawing/2014/main" id="{1FE810F3-3940-D8F2-9C17-35483D1BD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9864CA00-6497-286D-CCB9-05C23EF90850}"/>
              </a:ext>
            </a:extLst>
          </p:cNvPr>
          <p:cNvGrpSpPr/>
          <p:nvPr/>
        </p:nvGrpSpPr>
        <p:grpSpPr>
          <a:xfrm>
            <a:off x="8857429" y="1845855"/>
            <a:ext cx="8581855" cy="5931805"/>
            <a:chOff x="8857429" y="1845855"/>
            <a:chExt cx="8581855" cy="5931805"/>
          </a:xfrm>
        </p:grpSpPr>
        <p:pic>
          <p:nvPicPr>
            <p:cNvPr id="23" name="Picture 22">
              <a:extLst>
                <a:ext uri="{FF2B5EF4-FFF2-40B4-BE49-F238E27FC236}">
                  <a16:creationId xmlns:a16="http://schemas.microsoft.com/office/drawing/2014/main" id="{C418D931-A01C-37AC-334A-40C213142666}"/>
                </a:ext>
              </a:extLst>
            </p:cNvPr>
            <p:cNvPicPr>
              <a:picLocks noChangeAspect="1"/>
            </p:cNvPicPr>
            <p:nvPr/>
          </p:nvPicPr>
          <p:blipFill>
            <a:blip r:embed="rId6"/>
            <a:stretch>
              <a:fillRect/>
            </a:stretch>
          </p:blipFill>
          <p:spPr>
            <a:xfrm>
              <a:off x="8857429" y="1845855"/>
              <a:ext cx="8581855" cy="5543662"/>
            </a:xfrm>
            <a:prstGeom prst="rect">
              <a:avLst/>
            </a:prstGeom>
          </p:spPr>
        </p:pic>
        <p:sp>
          <p:nvSpPr>
            <p:cNvPr id="27" name="TextBox 26">
              <a:extLst>
                <a:ext uri="{FF2B5EF4-FFF2-40B4-BE49-F238E27FC236}">
                  <a16:creationId xmlns:a16="http://schemas.microsoft.com/office/drawing/2014/main" id="{9A245CBA-1800-FA82-4107-F532D40CFC36}"/>
                </a:ext>
              </a:extLst>
            </p:cNvPr>
            <p:cNvSpPr txBox="1"/>
            <p:nvPr/>
          </p:nvSpPr>
          <p:spPr>
            <a:xfrm>
              <a:off x="9418320" y="7408328"/>
              <a:ext cx="7700260" cy="369332"/>
            </a:xfrm>
            <a:prstGeom prst="rect">
              <a:avLst/>
            </a:prstGeom>
            <a:noFill/>
          </p:spPr>
          <p:txBody>
            <a:bodyPr wrap="square">
              <a:spAutoFit/>
            </a:bodyPr>
            <a:lstStyle/>
            <a:p>
              <a:pPr algn="ctr"/>
              <a:r>
                <a:rPr lang="en-US" i="1" dirty="0">
                  <a:solidFill>
                    <a:schemeClr val="bg1">
                      <a:lumMod val="65000"/>
                    </a:schemeClr>
                  </a:solidFill>
                  <a:hlinkClick r:id="rId7"/>
                </a:rPr>
                <a:t>https://cyberab.org/Portals/0/CMMC%20Assessment%20Process%20v2.0.pdf</a:t>
              </a:r>
              <a:endParaRPr lang="en-US" i="1" dirty="0">
                <a:solidFill>
                  <a:schemeClr val="bg1">
                    <a:lumMod val="65000"/>
                  </a:schemeClr>
                </a:solidFill>
              </a:endParaRPr>
            </a:p>
          </p:txBody>
        </p:sp>
      </p:grpSp>
    </p:spTree>
    <p:extLst>
      <p:ext uri="{BB962C8B-B14F-4D97-AF65-F5344CB8AC3E}">
        <p14:creationId xmlns:p14="http://schemas.microsoft.com/office/powerpoint/2010/main" val="7326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02D7-AE33-ED99-D6BC-E0B869237E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609D7F-DCD3-8EC9-169F-00A3178C5436}"/>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23E68EC9-045D-633A-4D68-B36678E96E9B}"/>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Understand </a:t>
            </a:r>
            <a:r>
              <a:rPr lang="en-US" sz="5400" b="1" dirty="0">
                <a:solidFill>
                  <a:srgbClr val="C2ADFF"/>
                </a:solidFill>
                <a:latin typeface="Neue Haas Grotesk Text Pro"/>
                <a:ea typeface="Sora SemiBold"/>
              </a:rPr>
              <a:t>the</a:t>
            </a:r>
            <a:r>
              <a:rPr lang="en-US" sz="5400" b="1" dirty="0">
                <a:solidFill>
                  <a:schemeClr val="bg1"/>
                </a:solidFill>
                <a:latin typeface="Neue Haas Grotesk Text Pro"/>
                <a:ea typeface="Sora SemiBold"/>
              </a:rPr>
              <a:t> CMMC Assessment </a:t>
            </a:r>
            <a:r>
              <a:rPr lang="en-US" sz="5400" b="1" dirty="0">
                <a:solidFill>
                  <a:srgbClr val="C2ADFF"/>
                </a:solidFill>
                <a:latin typeface="Neue Haas Grotesk Text Pro"/>
                <a:ea typeface="Sora SemiBold"/>
              </a:rPr>
              <a:t>Process</a:t>
            </a:r>
          </a:p>
        </p:txBody>
      </p:sp>
      <p:pic>
        <p:nvPicPr>
          <p:cNvPr id="26" name="Picture 25" descr="A black background with a black square&#10;&#10;AI-generated content may be incorrect.">
            <a:extLst>
              <a:ext uri="{FF2B5EF4-FFF2-40B4-BE49-F238E27FC236}">
                <a16:creationId xmlns:a16="http://schemas.microsoft.com/office/drawing/2014/main" id="{EE8A153E-4244-BB58-0927-A531804A785B}"/>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10" name="Picture 9" descr="A logo with black text&#10;&#10;AI-generated content may be incorrect.">
            <a:extLst>
              <a:ext uri="{FF2B5EF4-FFF2-40B4-BE49-F238E27FC236}">
                <a16:creationId xmlns:a16="http://schemas.microsoft.com/office/drawing/2014/main" id="{4AA17CC4-506B-22CB-6290-9EA5A1AD3FBF}"/>
              </a:ext>
            </a:extLst>
          </p:cNvPr>
          <p:cNvPicPr>
            <a:picLocks noChangeAspect="1"/>
          </p:cNvPicPr>
          <p:nvPr/>
        </p:nvPicPr>
        <p:blipFill>
          <a:blip r:embed="rId4"/>
          <a:stretch>
            <a:fillRect/>
          </a:stretch>
        </p:blipFill>
        <p:spPr>
          <a:xfrm>
            <a:off x="7515225" y="8836358"/>
            <a:ext cx="2114550" cy="1140976"/>
          </a:xfrm>
          <a:prstGeom prst="rect">
            <a:avLst/>
          </a:prstGeom>
        </p:spPr>
      </p:pic>
      <p:sp>
        <p:nvSpPr>
          <p:cNvPr id="3" name="Rectangle 2">
            <a:extLst>
              <a:ext uri="{FF2B5EF4-FFF2-40B4-BE49-F238E27FC236}">
                <a16:creationId xmlns:a16="http://schemas.microsoft.com/office/drawing/2014/main" id="{71AE1D59-E623-679C-1712-A1DC4C3BCFEC}"/>
              </a:ext>
            </a:extLst>
          </p:cNvPr>
          <p:cNvSpPr/>
          <p:nvPr/>
        </p:nvSpPr>
        <p:spPr>
          <a:xfrm>
            <a:off x="1169420" y="1850390"/>
            <a:ext cx="7230068"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latin typeface="Neue Haas Grotesk Text Pro" panose="020B0504020202020204" pitchFamily="34" charset="0"/>
              </a:rPr>
              <a:t>Know the controls by AO and know the rule</a:t>
            </a:r>
            <a:endParaRPr lang="en-US" sz="2400" dirty="0">
              <a:solidFill>
                <a:schemeClr val="tx1"/>
              </a:solidFill>
            </a:endParaRPr>
          </a:p>
        </p:txBody>
      </p:sp>
      <p:sp>
        <p:nvSpPr>
          <p:cNvPr id="6" name="Rectangle 5">
            <a:extLst>
              <a:ext uri="{FF2B5EF4-FFF2-40B4-BE49-F238E27FC236}">
                <a16:creationId xmlns:a16="http://schemas.microsoft.com/office/drawing/2014/main" id="{0947C5E6-BA5A-70CE-1A3F-011972A1B5A6}"/>
              </a:ext>
            </a:extLst>
          </p:cNvPr>
          <p:cNvSpPr/>
          <p:nvPr/>
        </p:nvSpPr>
        <p:spPr>
          <a:xfrm>
            <a:off x="9908402" y="1850390"/>
            <a:ext cx="7230066"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latin typeface="Neue Haas Grotesk Text Pro" panose="020B0504020202020204" pitchFamily="34" charset="0"/>
              </a:rPr>
              <a:t>Be prepared to argue</a:t>
            </a:r>
            <a:br>
              <a:rPr lang="en-US" altLang="en-US" sz="2400" b="1" dirty="0">
                <a:solidFill>
                  <a:schemeClr val="tx1"/>
                </a:solidFill>
                <a:latin typeface="Neue Haas Grotesk Text Pro" panose="020B0504020202020204" pitchFamily="34" charset="0"/>
              </a:rPr>
            </a:br>
            <a:r>
              <a:rPr lang="en-US" altLang="en-US" sz="2400" b="1" dirty="0">
                <a:solidFill>
                  <a:schemeClr val="tx1"/>
                </a:solidFill>
                <a:latin typeface="Neue Haas Grotesk Text Pro" panose="020B0504020202020204" pitchFamily="34" charset="0"/>
              </a:rPr>
              <a:t>&amp; have authoritative references ready</a:t>
            </a:r>
            <a:endParaRPr lang="en-US" sz="2400" dirty="0">
              <a:solidFill>
                <a:schemeClr val="tx1"/>
              </a:solidFill>
            </a:endParaRPr>
          </a:p>
        </p:txBody>
      </p:sp>
      <p:sp>
        <p:nvSpPr>
          <p:cNvPr id="5" name="Rectangle 4">
            <a:extLst>
              <a:ext uri="{FF2B5EF4-FFF2-40B4-BE49-F238E27FC236}">
                <a16:creationId xmlns:a16="http://schemas.microsoft.com/office/drawing/2014/main" id="{8868E152-C95F-2BFC-59FA-1B441060A31C}"/>
              </a:ext>
            </a:extLst>
          </p:cNvPr>
          <p:cNvSpPr/>
          <p:nvPr/>
        </p:nvSpPr>
        <p:spPr>
          <a:xfrm>
            <a:off x="5538908" y="4879825"/>
            <a:ext cx="7210184" cy="2346960"/>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sz="2400" b="1" dirty="0">
                <a:solidFill>
                  <a:schemeClr val="tx1"/>
                </a:solidFill>
                <a:latin typeface="Neue Haas Grotesk Text Pro" panose="020B0504020202020204" pitchFamily="34" charset="0"/>
              </a:rPr>
              <a:t>Work off the most current</a:t>
            </a:r>
            <a:br>
              <a:rPr lang="en-US" sz="2400" b="1" dirty="0">
                <a:solidFill>
                  <a:schemeClr val="tx1"/>
                </a:solidFill>
                <a:latin typeface="Neue Haas Grotesk Text Pro" panose="020B0504020202020204" pitchFamily="34" charset="0"/>
              </a:rPr>
            </a:br>
            <a:r>
              <a:rPr lang="en-US" sz="2400" b="1" dirty="0">
                <a:solidFill>
                  <a:schemeClr val="tx1"/>
                </a:solidFill>
                <a:latin typeface="Neue Haas Grotesk Text Pro" panose="020B0504020202020204" pitchFamily="34" charset="0"/>
              </a:rPr>
              <a:t>version of the documentation.</a:t>
            </a:r>
          </a:p>
        </p:txBody>
      </p:sp>
      <p:sp>
        <p:nvSpPr>
          <p:cNvPr id="20" name="TextBox 19">
            <a:extLst>
              <a:ext uri="{FF2B5EF4-FFF2-40B4-BE49-F238E27FC236}">
                <a16:creationId xmlns:a16="http://schemas.microsoft.com/office/drawing/2014/main" id="{B155CCE9-FA7A-8CC8-ED44-2D621F05C56E}"/>
              </a:ext>
            </a:extLst>
          </p:cNvPr>
          <p:cNvSpPr txBox="1"/>
          <p:nvPr/>
        </p:nvSpPr>
        <p:spPr>
          <a:xfrm>
            <a:off x="4318510" y="7616073"/>
            <a:ext cx="9650980" cy="276999"/>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US" sz="1200" i="1" dirty="0">
                <a:solidFill>
                  <a:schemeClr val="bg1">
                    <a:lumMod val="50000"/>
                  </a:schemeClr>
                </a:solidFill>
                <a:latin typeface="Neue Haas Grotesk Text Pro" panose="020B0504020202020204" pitchFamily="34" charset="0"/>
              </a:rPr>
              <a:t>NIST SP 800171 r2 not r3, v2.13 of AGs and SGs - Official versions at </a:t>
            </a:r>
            <a:r>
              <a:rPr lang="en-US" sz="1200" i="1" dirty="0">
                <a:latin typeface="Neue Haas Grotesk Text Pro" panose="020B0504020202020204" pitchFamily="34" charset="0"/>
                <a:hlinkClick r:id="rId5" tooltip="Original URL: https://dodcio.defense.gov/cmmc/Resources-Documentation/. Click or tap if you trust this link."/>
              </a:rPr>
              <a:t>https://dodcio.defense.gov/cmmc/Resources-Documentation/</a:t>
            </a:r>
            <a:endParaRPr lang="en-US" sz="1200" i="1" dirty="0">
              <a:latin typeface="Neue Haas Grotesk Text Pro" panose="020B0504020202020204" pitchFamily="34" charset="0"/>
            </a:endParaRPr>
          </a:p>
        </p:txBody>
      </p:sp>
      <p:pic>
        <p:nvPicPr>
          <p:cNvPr id="2" name="Picture 2">
            <a:extLst>
              <a:ext uri="{FF2B5EF4-FFF2-40B4-BE49-F238E27FC236}">
                <a16:creationId xmlns:a16="http://schemas.microsoft.com/office/drawing/2014/main" id="{14FED0E4-F311-A16C-D629-E526896B9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F19DB6-304E-E3AB-21B9-3057C2D9BF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23DFF8-6124-9108-87CE-A9316CDA74E8}"/>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7F4D3AB5-9DCB-25DD-8574-6F95401C26AD}"/>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Shop Around and </a:t>
            </a:r>
            <a:r>
              <a:rPr lang="en-US" sz="5400" b="1" dirty="0">
                <a:solidFill>
                  <a:srgbClr val="C2ADFF"/>
                </a:solidFill>
                <a:latin typeface="Neue Haas Grotesk Text Pro"/>
                <a:ea typeface="Sora SemiBold"/>
              </a:rPr>
              <a:t>Choose Wisely</a:t>
            </a:r>
          </a:p>
        </p:txBody>
      </p:sp>
      <p:pic>
        <p:nvPicPr>
          <p:cNvPr id="26" name="Picture 25" descr="A black background with a black square&#10;&#10;AI-generated content may be incorrect.">
            <a:extLst>
              <a:ext uri="{FF2B5EF4-FFF2-40B4-BE49-F238E27FC236}">
                <a16:creationId xmlns:a16="http://schemas.microsoft.com/office/drawing/2014/main" id="{73A64325-6CD4-F6A6-8B02-C2480DD02662}"/>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5" name="Picture 4" descr="A logo with black text&#10;&#10;AI-generated content may be incorrect.">
            <a:extLst>
              <a:ext uri="{FF2B5EF4-FFF2-40B4-BE49-F238E27FC236}">
                <a16:creationId xmlns:a16="http://schemas.microsoft.com/office/drawing/2014/main" id="{BF267F50-4B89-1496-0E59-C10AE762EA56}"/>
              </a:ext>
            </a:extLst>
          </p:cNvPr>
          <p:cNvPicPr>
            <a:picLocks noChangeAspect="1"/>
          </p:cNvPicPr>
          <p:nvPr/>
        </p:nvPicPr>
        <p:blipFill>
          <a:blip r:embed="rId4"/>
          <a:stretch>
            <a:fillRect/>
          </a:stretch>
        </p:blipFill>
        <p:spPr>
          <a:xfrm>
            <a:off x="7515225" y="8836358"/>
            <a:ext cx="2114550" cy="1140976"/>
          </a:xfrm>
          <a:prstGeom prst="rect">
            <a:avLst/>
          </a:prstGeom>
        </p:spPr>
      </p:pic>
      <p:sp>
        <p:nvSpPr>
          <p:cNvPr id="7" name="TextBox 6">
            <a:extLst>
              <a:ext uri="{FF2B5EF4-FFF2-40B4-BE49-F238E27FC236}">
                <a16:creationId xmlns:a16="http://schemas.microsoft.com/office/drawing/2014/main" id="{69AA8FA1-6A9F-CEBA-1C66-0C310FDDEB51}"/>
              </a:ext>
            </a:extLst>
          </p:cNvPr>
          <p:cNvSpPr txBox="1"/>
          <p:nvPr/>
        </p:nvSpPr>
        <p:spPr>
          <a:xfrm>
            <a:off x="10165588" y="3993847"/>
            <a:ext cx="5776415" cy="1077218"/>
          </a:xfrm>
          <a:prstGeom prst="rect">
            <a:avLst/>
          </a:prstGeom>
          <a:noFill/>
        </p:spPr>
        <p:txBody>
          <a:bodyPr wrap="square" rtlCol="0">
            <a:spAutoFit/>
          </a:bodyPr>
          <a:lstStyle/>
          <a:p>
            <a:pPr algn="ctr"/>
            <a:r>
              <a:rPr lang="en-US" sz="3200" b="1" dirty="0">
                <a:latin typeface="Neue Haas Grotesk Text Pro" panose="020B0504020202020204" pitchFamily="34" charset="0"/>
              </a:rPr>
              <a:t>C3PAOs vary widely in experience and skill set</a:t>
            </a:r>
          </a:p>
        </p:txBody>
      </p:sp>
      <p:sp>
        <p:nvSpPr>
          <p:cNvPr id="10" name="TextBox 9">
            <a:extLst>
              <a:ext uri="{FF2B5EF4-FFF2-40B4-BE49-F238E27FC236}">
                <a16:creationId xmlns:a16="http://schemas.microsoft.com/office/drawing/2014/main" id="{8C978020-F239-6790-F0DE-2020735EB5F1}"/>
              </a:ext>
            </a:extLst>
          </p:cNvPr>
          <p:cNvSpPr txBox="1"/>
          <p:nvPr/>
        </p:nvSpPr>
        <p:spPr>
          <a:xfrm>
            <a:off x="9669346" y="2233636"/>
            <a:ext cx="6768899" cy="1077218"/>
          </a:xfrm>
          <a:prstGeom prst="rect">
            <a:avLst/>
          </a:prstGeom>
          <a:noFill/>
        </p:spPr>
        <p:txBody>
          <a:bodyPr wrap="square" rtlCol="0">
            <a:spAutoFit/>
          </a:bodyPr>
          <a:lstStyle/>
          <a:p>
            <a:pPr algn="ctr"/>
            <a:r>
              <a:rPr lang="en-US" sz="3200" b="1" dirty="0">
                <a:solidFill>
                  <a:srgbClr val="6B1ADC"/>
                </a:solidFill>
                <a:latin typeface="Neue Haas Grotesk Text Pro" panose="020B0504020202020204" pitchFamily="34" charset="0"/>
              </a:rPr>
              <a:t>CCAs have widely divergent opinions on many topics</a:t>
            </a:r>
          </a:p>
        </p:txBody>
      </p:sp>
      <p:sp>
        <p:nvSpPr>
          <p:cNvPr id="12" name="TextBox 11">
            <a:extLst>
              <a:ext uri="{FF2B5EF4-FFF2-40B4-BE49-F238E27FC236}">
                <a16:creationId xmlns:a16="http://schemas.microsoft.com/office/drawing/2014/main" id="{D2D374BF-BBEE-907E-3215-C37F57DC0A8A}"/>
              </a:ext>
            </a:extLst>
          </p:cNvPr>
          <p:cNvSpPr txBox="1"/>
          <p:nvPr/>
        </p:nvSpPr>
        <p:spPr>
          <a:xfrm>
            <a:off x="10315595" y="5754058"/>
            <a:ext cx="5476400" cy="1077218"/>
          </a:xfrm>
          <a:prstGeom prst="rect">
            <a:avLst/>
          </a:prstGeom>
          <a:noFill/>
        </p:spPr>
        <p:txBody>
          <a:bodyPr wrap="square" rtlCol="0">
            <a:spAutoFit/>
          </a:bodyPr>
          <a:lstStyle/>
          <a:p>
            <a:pPr algn="ctr"/>
            <a:r>
              <a:rPr lang="en-US" sz="3200" b="1" dirty="0">
                <a:solidFill>
                  <a:srgbClr val="6B1ADC"/>
                </a:solidFill>
                <a:latin typeface="Neue Haas Grotesk Text Pro" panose="020B0504020202020204" pitchFamily="34" charset="0"/>
              </a:rPr>
              <a:t>Read what they write &amp; watch their videos</a:t>
            </a:r>
          </a:p>
        </p:txBody>
      </p:sp>
      <p:grpSp>
        <p:nvGrpSpPr>
          <p:cNvPr id="3" name="Group 2">
            <a:extLst>
              <a:ext uri="{FF2B5EF4-FFF2-40B4-BE49-F238E27FC236}">
                <a16:creationId xmlns:a16="http://schemas.microsoft.com/office/drawing/2014/main" id="{CFBFF815-94B5-1E01-B1BC-9F3F986B9BCB}"/>
              </a:ext>
            </a:extLst>
          </p:cNvPr>
          <p:cNvGrpSpPr/>
          <p:nvPr/>
        </p:nvGrpSpPr>
        <p:grpSpPr>
          <a:xfrm>
            <a:off x="6204288" y="7637380"/>
            <a:ext cx="11914464" cy="830999"/>
            <a:chOff x="6204288" y="7637380"/>
            <a:chExt cx="11914464" cy="830999"/>
          </a:xfrm>
        </p:grpSpPr>
        <p:sp>
          <p:nvSpPr>
            <p:cNvPr id="14" name="TextBox 13">
              <a:extLst>
                <a:ext uri="{FF2B5EF4-FFF2-40B4-BE49-F238E27FC236}">
                  <a16:creationId xmlns:a16="http://schemas.microsoft.com/office/drawing/2014/main" id="{35DB307F-2328-AEC7-E7BB-3C34AE9C299D}"/>
                </a:ext>
              </a:extLst>
            </p:cNvPr>
            <p:cNvSpPr txBox="1"/>
            <p:nvPr/>
          </p:nvSpPr>
          <p:spPr>
            <a:xfrm>
              <a:off x="6204288" y="7868214"/>
              <a:ext cx="2878705" cy="461665"/>
            </a:xfrm>
            <a:prstGeom prst="rect">
              <a:avLst/>
            </a:prstGeom>
            <a:noFill/>
          </p:spPr>
          <p:txBody>
            <a:bodyPr wrap="square" rtlCol="0">
              <a:spAutoFit/>
            </a:bodyPr>
            <a:lstStyle/>
            <a:p>
              <a:pPr algn="ctr"/>
              <a:r>
                <a:rPr lang="en-US" sz="2400" b="1" dirty="0">
                  <a:highlight>
                    <a:srgbClr val="FFFF00"/>
                  </a:highlight>
                  <a:latin typeface="Neue Haas Grotesk Text Pro" panose="020B0504020202020204" pitchFamily="34" charset="0"/>
                </a:rPr>
                <a:t>Good Resources!</a:t>
              </a:r>
            </a:p>
          </p:txBody>
        </p:sp>
        <p:sp>
          <p:nvSpPr>
            <p:cNvPr id="16" name="TextBox 15">
              <a:extLst>
                <a:ext uri="{FF2B5EF4-FFF2-40B4-BE49-F238E27FC236}">
                  <a16:creationId xmlns:a16="http://schemas.microsoft.com/office/drawing/2014/main" id="{10FBFAAE-1CD6-42C6-A5C8-4BF900020183}"/>
                </a:ext>
              </a:extLst>
            </p:cNvPr>
            <p:cNvSpPr txBox="1"/>
            <p:nvPr/>
          </p:nvSpPr>
          <p:spPr>
            <a:xfrm>
              <a:off x="9302115" y="7637380"/>
              <a:ext cx="8132445" cy="369332"/>
            </a:xfrm>
            <a:prstGeom prst="rect">
              <a:avLst/>
            </a:prstGeom>
            <a:noFill/>
          </p:spPr>
          <p:txBody>
            <a:bodyPr wrap="square">
              <a:spAutoFit/>
            </a:bodyPr>
            <a:lstStyle/>
            <a:p>
              <a:r>
                <a:rPr lang="en-US" dirty="0">
                  <a:hlinkClick r:id="rId5"/>
                </a:rPr>
                <a:t>Cooey Wiki | Identifying a Certified Third Party Assessing Organization (C3PAO)</a:t>
              </a:r>
              <a:endParaRPr lang="en-US" dirty="0"/>
            </a:p>
          </p:txBody>
        </p:sp>
        <p:sp>
          <p:nvSpPr>
            <p:cNvPr id="18" name="TextBox 17">
              <a:extLst>
                <a:ext uri="{FF2B5EF4-FFF2-40B4-BE49-F238E27FC236}">
                  <a16:creationId xmlns:a16="http://schemas.microsoft.com/office/drawing/2014/main" id="{9CB97B39-FE42-8C00-205C-71FBEC645959}"/>
                </a:ext>
              </a:extLst>
            </p:cNvPr>
            <p:cNvSpPr txBox="1"/>
            <p:nvPr/>
          </p:nvSpPr>
          <p:spPr>
            <a:xfrm>
              <a:off x="9302115" y="8099047"/>
              <a:ext cx="8816637" cy="369332"/>
            </a:xfrm>
            <a:prstGeom prst="rect">
              <a:avLst/>
            </a:prstGeom>
            <a:noFill/>
          </p:spPr>
          <p:txBody>
            <a:bodyPr wrap="square">
              <a:spAutoFit/>
            </a:bodyPr>
            <a:lstStyle/>
            <a:p>
              <a:r>
                <a:rPr lang="en-US" dirty="0">
                  <a:hlinkClick r:id="rId6"/>
                </a:rPr>
                <a:t>National Defense – ISAC | C3PAO Shopping Guide for Small &amp; Medium-Sized Businesses</a:t>
              </a:r>
              <a:endParaRPr lang="en-US" dirty="0"/>
            </a:p>
          </p:txBody>
        </p:sp>
      </p:grpSp>
      <p:pic>
        <p:nvPicPr>
          <p:cNvPr id="2" name="Picture 2">
            <a:extLst>
              <a:ext uri="{FF2B5EF4-FFF2-40B4-BE49-F238E27FC236}">
                <a16:creationId xmlns:a16="http://schemas.microsoft.com/office/drawing/2014/main" id="{B52DB2A2-E005-5015-49DB-EBDF2A4B1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286" y="9081436"/>
            <a:ext cx="2224292" cy="6450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w Will You Choose? – Rejoice in Him">
            <a:extLst>
              <a:ext uri="{FF2B5EF4-FFF2-40B4-BE49-F238E27FC236}">
                <a16:creationId xmlns:a16="http://schemas.microsoft.com/office/drawing/2014/main" id="{56831699-0125-1E3E-158E-DFD34B40D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362" y="1889939"/>
            <a:ext cx="6606293" cy="52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2EB28E6BD37429C16C3E09DD890ED" ma:contentTypeVersion="22" ma:contentTypeDescription="Create a new document." ma:contentTypeScope="" ma:versionID="45aac10fc48d079b573eb0695112920a">
  <xsd:schema xmlns:xsd="http://www.w3.org/2001/XMLSchema" xmlns:xs="http://www.w3.org/2001/XMLSchema" xmlns:p="http://schemas.microsoft.com/office/2006/metadata/properties" xmlns:ns2="fb4ed434-a93f-4d81-a7f3-fe01ed781294" xmlns:ns3="08844484-b724-424e-aed9-a5ba1674e18a" targetNamespace="http://schemas.microsoft.com/office/2006/metadata/properties" ma:root="true" ma:fieldsID="321d8b85d17d0247e28f6dc0fda14c53" ns2:_="" ns3:_="">
    <xsd:import namespace="fb4ed434-a93f-4d81-a7f3-fe01ed781294"/>
    <xsd:import namespace="08844484-b724-424e-aed9-a5ba1674e18a"/>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ed434-a93f-4d81-a7f3-fe01ed78129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6238f2-1de2-45ce-b77f-e72eb41c6b5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44484-b724-424e-aed9-a5ba1674e1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c8ffcb5-26f6-404f-9500-5eac8abcd31d}" ma:internalName="TaxCatchAll" ma:showField="CatchAllData" ma:web="08844484-b724-424e-aed9-a5ba1674e18a">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fb4ed434-a93f-4d81-a7f3-fe01ed781294" xsi:nil="true"/>
    <MigrationWizIdPermissions xmlns="fb4ed434-a93f-4d81-a7f3-fe01ed781294" xsi:nil="true"/>
    <MigrationWizIdDocumentLibraryPermissions xmlns="fb4ed434-a93f-4d81-a7f3-fe01ed781294" xsi:nil="true"/>
    <TaxCatchAll xmlns="08844484-b724-424e-aed9-a5ba1674e18a" xsi:nil="true"/>
    <MigrationWizIdPermissionLevels xmlns="fb4ed434-a93f-4d81-a7f3-fe01ed781294" xsi:nil="true"/>
    <lcf76f155ced4ddcb4097134ff3c332f xmlns="fb4ed434-a93f-4d81-a7f3-fe01ed781294">
      <Terms xmlns="http://schemas.microsoft.com/office/infopath/2007/PartnerControls"/>
    </lcf76f155ced4ddcb4097134ff3c332f>
    <MigrationWizIdVersion xmlns="fb4ed434-a93f-4d81-a7f3-fe01ed781294" xsi:nil="true"/>
    <MigrationWizIdSecurityGroups xmlns="fb4ed434-a93f-4d81-a7f3-fe01ed781294" xsi:nil="true"/>
    <lcf76f155ced4ddcb4097134ff3c332f0 xmlns="fb4ed434-a93f-4d81-a7f3-fe01ed7812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90D17-6A54-4242-B3CD-3CEA1E00990E}">
  <ds:schemaRefs>
    <ds:schemaRef ds:uri="08844484-b724-424e-aed9-a5ba1674e18a"/>
    <ds:schemaRef ds:uri="fb4ed434-a93f-4d81-a7f3-fe01ed7812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DD0ED8-D612-4455-A1B4-7626B6D69876}">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08844484-b724-424e-aed9-a5ba1674e18a"/>
    <ds:schemaRef ds:uri="fb4ed434-a93f-4d81-a7f3-fe01ed781294"/>
    <ds:schemaRef ds:uri="http://schemas.microsoft.com/office/2006/metadata/properties"/>
  </ds:schemaRefs>
</ds:datastoreItem>
</file>

<file path=customXml/itemProps3.xml><?xml version="1.0" encoding="utf-8"?>
<ds:datastoreItem xmlns:ds="http://schemas.openxmlformats.org/officeDocument/2006/customXml" ds:itemID="{FE8FDE95-413A-4DAF-944F-44AA0A6DC8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7067</TotalTime>
  <Words>593</Words>
  <Application>Microsoft Office PowerPoint</Application>
  <PresentationFormat>Custom</PresentationFormat>
  <Paragraphs>81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Derek White</cp:lastModifiedBy>
  <cp:revision>492</cp:revision>
  <cp:lastPrinted>2025-08-26T21:50:57Z</cp:lastPrinted>
  <dcterms:created xsi:type="dcterms:W3CDTF">2024-12-12T10:00:01Z</dcterms:created>
  <dcterms:modified xsi:type="dcterms:W3CDTF">2025-11-18T16:17:21Z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0x0101004102EB28E6BD37429C16C3E09DD890ED</vt:lpwstr>
  </property>
  <property fmtid="{D5CDD505-2E9C-101B-9397-08002B2CF9AE}" pid="3" name="MediaServiceImageTags">
    <vt:lpwstr/>
  </property>
</Properties>
</file>