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sldIdLst>
    <p:sldId id="320" r:id="rId5"/>
    <p:sldId id="257" r:id="rId6"/>
    <p:sldId id="334" r:id="rId7"/>
    <p:sldId id="335" r:id="rId8"/>
    <p:sldId id="336" r:id="rId9"/>
    <p:sldId id="338" r:id="rId10"/>
    <p:sldId id="337" r:id="rId11"/>
    <p:sldId id="297" r:id="rId12"/>
    <p:sldId id="345" r:id="rId13"/>
    <p:sldId id="346" r:id="rId14"/>
    <p:sldId id="347" r:id="rId15"/>
    <p:sldId id="348" r:id="rId16"/>
    <p:sldId id="350" r:id="rId17"/>
    <p:sldId id="349" r:id="rId18"/>
    <p:sldId id="339" r:id="rId19"/>
    <p:sldId id="340" r:id="rId20"/>
    <p:sldId id="341" r:id="rId21"/>
    <p:sldId id="342" r:id="rId22"/>
    <p:sldId id="343" r:id="rId23"/>
    <p:sldId id="344" r:id="rId24"/>
    <p:sldId id="294" r:id="rId25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92" userDrawn="1">
          <p15:clr>
            <a:srgbClr val="A4A3A4"/>
          </p15:clr>
        </p15:guide>
        <p15:guide id="2" pos="55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D16933-FE87-86F3-24C0-8E2D1E05003C}" name="Kate Dodson (CCA)" initials="KD(" userId="S::kdodson@ipowerllc.com::5a07fec4-d635-4283-8fcf-98012f8a5d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ADFF"/>
    <a:srgbClr val="6B1ADC"/>
    <a:srgbClr val="20265F"/>
    <a:srgbClr val="E5D5FE"/>
    <a:srgbClr val="ECE6FF"/>
    <a:srgbClr val="A4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61" autoAdjust="0"/>
    <p:restoredTop sz="94556"/>
  </p:normalViewPr>
  <p:slideViewPr>
    <p:cSldViewPr snapToGrid="0">
      <p:cViewPr varScale="1">
        <p:scale>
          <a:sx n="70" d="100"/>
          <a:sy n="70" d="100"/>
        </p:scale>
        <p:origin x="240" y="84"/>
      </p:cViewPr>
      <p:guideLst>
        <p:guide orient="horz" pos="5592"/>
        <p:guide pos="5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10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“Proprietary and Confidential?” </a:t>
            </a:r>
          </a:p>
        </p:txBody>
      </p:sp>
    </p:spTree>
    <p:extLst>
      <p:ext uri="{BB962C8B-B14F-4D97-AF65-F5344CB8AC3E}">
        <p14:creationId xmlns:p14="http://schemas.microsoft.com/office/powerpoint/2010/main" val="378852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7C1A7-0776-5828-B8D2-C4C0759D9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E00F0A-1901-DEA3-C829-13D5CA1D0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5C116F-2CCF-F5DD-11A9-C3F93107A0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72358-1AD9-78AE-9E5F-A4449A784D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56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BBDDE-D3C6-D22E-C685-371C29072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F16679-5920-496E-761D-B54CDD79B1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3CBA25-1D27-9B06-59DF-7D37C6B89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AC9AA-EA9A-72B6-509A-6DC7B503D3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85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81689-6680-EC06-B9D7-8CE776EBD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537C00-282A-74F7-6E8F-FE92152E5F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C52746-E7A7-B7F8-C8E4-C7FC2979D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8FADE-9994-F90E-2969-8F0513384F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33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000AD-9A11-13CE-B22C-3BB4A04CB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D79082-1E3A-95E4-8E6D-9D8E441BE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065365-9A13-BF7D-4E18-95C09C976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A284D-9029-0EFC-A09B-402C01FB6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21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77C7A-9ACF-0523-C560-DA32B1F50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35773B-D2E3-D87B-3A7C-E275EC7EAB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4093CB-DD44-A98A-358E-80EEB2601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046C1-9C77-180A-3F17-6091D8E4B8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07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41C54-A926-B3A9-32E3-B4B512695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CF4F3A-9782-19F8-6764-54BF4B7B8B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80CADD-2FD2-851E-712B-FEC15067B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796F9-FB0F-AA64-0DDB-6E59377A6E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88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7E2ED-98DA-7799-5268-14359BAB9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2464F6-656B-0DCF-C066-BB3B05F758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DD4B0B-D9A6-6A9E-CB69-C32FB3C8E7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451AE-923F-A61B-27F0-F41342E106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68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CA2E9-0E4E-B003-5CDE-72B161A97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F714C9-6396-C80B-4282-A2CC4E3CF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CCA21B-E48E-A0CB-DA59-679586C22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D1B67-0090-B48E-1CE0-05D420D3E3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40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0522F-05DB-E2F9-3FCE-83DB0B09C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980069-7B99-283F-29E6-0C23F938D8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FD0A9D-5426-F2B8-30A5-C44BB3116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1E299-5E84-E904-D851-C91656F63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04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6F03E-22C0-5707-9719-F7E72656D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3C6267-CFDE-0F51-B79A-7F42F1E0A3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DC3041-3981-CB40-F274-AB7C2E1DA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91E0A-FC54-AD1F-2311-56E18F47C4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67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D4E73-5D9C-1348-065D-AABEE122D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1720E6-683A-ABF0-53D8-903DF453AD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E11B1D-646B-C3DB-4A47-947FE28A7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B6840-5297-FB89-EE52-654D1CEA4D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4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83BEB-B78A-41A4-A871-32C39EE1B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9AE7A8-EBC1-F715-9AD0-59AFB7CA01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222B9C-A8E7-ECCF-AEB7-799F6D5D9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94A46-A9C9-69FB-4689-B84247941A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00F77-7647-EE66-A57C-549FFD04B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BD6F4F-ED10-42B2-42AD-6CECF40BDD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4A79E4-50A5-52C1-F342-5C5083FF3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22B13-4709-523E-8F3D-EFDBD21368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06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E34FF-15E5-0B71-D897-140AEB445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BEE0AF-6780-0E8E-B73A-1A9ED591EB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DB1382-57EB-4125-3B43-C9633089C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91F6A-6640-77AE-3FDD-01781BC2A3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46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A0FCA-2783-8E32-E612-F93563A74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59E561-6003-75B8-E70B-E88904AF7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7E6FA1-67A1-7355-7D13-CDFA40810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8A485-DBE7-5BF2-AB5F-68945EDD2C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68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157CA-97E7-EC71-6053-B8A8A19C3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D11E5B-EE3E-B5BA-7DC6-9A015E097E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EB2F74-93D6-3D80-B99A-15DA46206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5984E-B5EC-5F4B-59F2-5352944119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8EFBF-764C-BCBA-73CF-06F4DED58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C34316-B8E9-57CA-45AB-0D0D3FE58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FE7731-88C1-4748-CC53-F2D072AF5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E3C15-396A-6B4B-0F7C-E1DBC781C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38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BE12D-5544-5AD3-ADFD-1A3FAC0EA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179C40-BDF9-579D-F569-9E25FD754D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31E0A7-942B-D245-2BC6-43886CEBE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90292-7795-0033-81AA-91DA52EF49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63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A2B20-2123-88CA-F552-2541CFEE6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9609D9-9CFB-14C5-466B-E15305535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88E4FE-12EF-3C67-141A-4CD5E16B4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B147B-2697-8F64-F10A-4366B4D6D2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9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95EC56-AEFB-FD88-DAD3-032C8FAF368C}"/>
              </a:ext>
            </a:extLst>
          </p:cNvPr>
          <p:cNvSpPr txBox="1"/>
          <p:nvPr userDrawn="1"/>
        </p:nvSpPr>
        <p:spPr>
          <a:xfrm>
            <a:off x="16534975" y="9403347"/>
            <a:ext cx="1237677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23B795A-DE3E-F144-BC99-85846F7F84F3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44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ti.org/cmmc-resources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dla.mil/logistics-operations/services/joint-certification-progra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dcio.defense.gov/cmmc/About/" TargetMode="External"/><Relationship Id="rId5" Type="http://schemas.openxmlformats.org/officeDocument/2006/relationships/hyperlink" Target="https://www.dodcui.mil/" TargetMode="External"/><Relationship Id="rId10" Type="http://schemas.openxmlformats.org/officeDocument/2006/relationships/hyperlink" Target="mailto:cmmc.info@ati.org" TargetMode="External"/><Relationship Id="rId4" Type="http://schemas.openxmlformats.org/officeDocument/2006/relationships/image" Target="../media/image9.jpg"/><Relationship Id="rId9" Type="http://schemas.openxmlformats.org/officeDocument/2006/relationships/hyperlink" Target="mailto:PMOffice@ati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dodcui.mil/" TargetMode="Externa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jpg"/><Relationship Id="rId4" Type="http://schemas.openxmlformats.org/officeDocument/2006/relationships/hyperlink" Target="https://www.dodcui.mil/CUI-Categories-and-Abbreviation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05AD8-A39B-3B2A-1DDF-23B0A2BA5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pability and Services Overview">
            <a:extLst>
              <a:ext uri="{FF2B5EF4-FFF2-40B4-BE49-F238E27FC236}">
                <a16:creationId xmlns:a16="http://schemas.microsoft.com/office/drawing/2014/main" id="{CF436111-07BB-AFA3-2900-BFA4A86C8DC6}"/>
              </a:ext>
            </a:extLst>
          </p:cNvPr>
          <p:cNvSpPr/>
          <p:nvPr/>
        </p:nvSpPr>
        <p:spPr>
          <a:xfrm>
            <a:off x="1219400" y="3397954"/>
            <a:ext cx="10238029" cy="14247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6600" b="1" dirty="0">
                <a:solidFill>
                  <a:schemeClr val="bg1"/>
                </a:solidFill>
                <a:latin typeface="Neue Haas Grotesk Text Pro"/>
                <a:ea typeface="Sora Bold"/>
                <a:cs typeface="Mangal"/>
              </a:rPr>
              <a:t>CMMC </a:t>
            </a:r>
            <a:r>
              <a:rPr lang="en-US" sz="6600" b="1" dirty="0">
                <a:solidFill>
                  <a:srgbClr val="C2ADFF"/>
                </a:solidFill>
                <a:latin typeface="Neue Haas Grotesk Text Pro"/>
                <a:ea typeface="Sora Bold"/>
                <a:cs typeface="Mangal"/>
              </a:rPr>
              <a:t>is Here</a:t>
            </a:r>
            <a:endParaRPr lang="en-US" sz="7200" b="1" dirty="0">
              <a:solidFill>
                <a:srgbClr val="C2ADFF"/>
              </a:solidFill>
              <a:latin typeface="Neue Haas Grotesk Text Pro"/>
              <a:ea typeface="Sora Bold"/>
              <a:cs typeface="Mangal"/>
            </a:endParaRPr>
          </a:p>
        </p:txBody>
      </p:sp>
      <p:pic>
        <p:nvPicPr>
          <p:cNvPr id="4" name="Picture 10" descr="DoD logo">
            <a:extLst>
              <a:ext uri="{FF2B5EF4-FFF2-40B4-BE49-F238E27FC236}">
                <a16:creationId xmlns:a16="http://schemas.microsoft.com/office/drawing/2014/main" id="{520B2085-A513-F543-3E19-7C5D56DAC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60" y="7267264"/>
            <a:ext cx="1626728" cy="16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YBERSECURITY MATURITY MODEL CERTIFICATION (CMMC) | The AME Group">
            <a:extLst>
              <a:ext uri="{FF2B5EF4-FFF2-40B4-BE49-F238E27FC236}">
                <a16:creationId xmlns:a16="http://schemas.microsoft.com/office/drawing/2014/main" id="{E7B74A04-7583-63A3-9DCD-2218DCD88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9" b="96471" l="3667" r="95000">
                        <a14:foregroundMark x1="13333" y1="52941" x2="25667" y2="25882"/>
                        <a14:foregroundMark x1="25667" y1="25882" x2="17667" y2="43137"/>
                        <a14:foregroundMark x1="17667" y1="43137" x2="28333" y2="18824"/>
                        <a14:foregroundMark x1="20667" y1="26667" x2="21667" y2="27843"/>
                        <a14:foregroundMark x1="20000" y1="31373" x2="17333" y2="36078"/>
                        <a14:foregroundMark x1="32333" y1="20392" x2="48333" y2="9804"/>
                        <a14:foregroundMark x1="48333" y1="9804" x2="49333" y2="9804"/>
                        <a14:foregroundMark x1="32667" y1="14902" x2="55333" y2="10980"/>
                        <a14:foregroundMark x1="41333" y1="8627" x2="58333" y2="7451"/>
                        <a14:foregroundMark x1="58333" y1="7451" x2="58667" y2="7843"/>
                        <a14:foregroundMark x1="44667" y1="11765" x2="70000" y2="17647"/>
                        <a14:foregroundMark x1="70000" y1="17647" x2="84000" y2="38039"/>
                        <a14:foregroundMark x1="84000" y1="38039" x2="84000" y2="38431"/>
                        <a14:foregroundMark x1="83667" y1="51765" x2="80667" y2="38431"/>
                        <a14:foregroundMark x1="46667" y1="62353" x2="49000" y2="46275"/>
                        <a14:foregroundMark x1="82667" y1="71765" x2="23000" y2="72157"/>
                        <a14:foregroundMark x1="23000" y1="72157" x2="23000" y2="71765"/>
                        <a14:foregroundMark x1="67667" y1="76078" x2="84667" y2="73725"/>
                        <a14:foregroundMark x1="27667" y1="76078" x2="19333" y2="65098"/>
                        <a14:foregroundMark x1="20333" y1="75294" x2="28667" y2="74118"/>
                        <a14:foregroundMark x1="25333" y1="81176" x2="56000" y2="89020"/>
                        <a14:foregroundMark x1="56000" y1="89020" x2="70333" y2="85882"/>
                        <a14:foregroundMark x1="36000" y1="91765" x2="56333" y2="93333"/>
                        <a14:foregroundMark x1="39667" y1="72157" x2="48000" y2="50196"/>
                        <a14:foregroundMark x1="48000" y1="50196" x2="48000" y2="50196"/>
                        <a14:foregroundMark x1="51667" y1="54510" x2="45667" y2="66275"/>
                        <a14:foregroundMark x1="58000" y1="76078" x2="24000" y2="73725"/>
                        <a14:foregroundMark x1="44333" y1="95686" x2="57333" y2="96471"/>
                        <a14:foregroundMark x1="63333" y1="81569" x2="66333" y2="67843"/>
                        <a14:foregroundMark x1="86667" y1="85490" x2="88667" y2="77647"/>
                        <a14:foregroundMark x1="92000" y1="78039" x2="95000" y2="78039"/>
                        <a14:foregroundMark x1="10333" y1="84314" x2="16333" y2="76471"/>
                        <a14:foregroundMark x1="7667" y1="75686" x2="15667" y2="74510"/>
                        <a14:foregroundMark x1="3667" y1="77647" x2="9333" y2="77647"/>
                        <a14:foregroundMark x1="40667" y1="7059" x2="56333" y2="7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25" y="7267264"/>
            <a:ext cx="1911138" cy="16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et of icons with lines and a check mark&#10;&#10;AI-generated content may be incorrect.">
            <a:extLst>
              <a:ext uri="{FF2B5EF4-FFF2-40B4-BE49-F238E27FC236}">
                <a16:creationId xmlns:a16="http://schemas.microsoft.com/office/drawing/2014/main" id="{E3AD4792-8F36-97F5-6E65-3962699563C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8667" b="50000"/>
          <a:stretch/>
        </p:blipFill>
        <p:spPr>
          <a:xfrm>
            <a:off x="12650659" y="854094"/>
            <a:ext cx="5637341" cy="8578812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1AD19B29-F4CF-6AFA-42BC-BA6EC3BF81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5715" y="7676147"/>
            <a:ext cx="2239283" cy="105715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95F74E43-A926-5ECF-F687-4B89B3B68E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153" y="1121038"/>
            <a:ext cx="4900164" cy="1186119"/>
          </a:xfrm>
          <a:prstGeom prst="rect">
            <a:avLst/>
          </a:prstGeom>
        </p:spPr>
      </p:pic>
      <p:pic>
        <p:nvPicPr>
          <p:cNvPr id="9" name="Picture 8" descr="A blue and white logo&#10;&#10;AI-generated content may be incorrect.">
            <a:extLst>
              <a:ext uri="{FF2B5EF4-FFF2-40B4-BE49-F238E27FC236}">
                <a16:creationId xmlns:a16="http://schemas.microsoft.com/office/drawing/2014/main" id="{06224004-97BC-3B74-53CD-F5957CD4DF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8190" y="7269480"/>
            <a:ext cx="1657350" cy="1771650"/>
          </a:xfrm>
          <a:prstGeom prst="rect">
            <a:avLst/>
          </a:prstGeom>
          <a:ln>
            <a:noFill/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15E60F-E83D-BA44-8F0B-DDAE7C669766}"/>
              </a:ext>
            </a:extLst>
          </p:cNvPr>
          <p:cNvCxnSpPr/>
          <p:nvPr/>
        </p:nvCxnSpPr>
        <p:spPr>
          <a:xfrm>
            <a:off x="1220680" y="4760650"/>
            <a:ext cx="4361155" cy="11097"/>
          </a:xfrm>
          <a:prstGeom prst="straightConnector1">
            <a:avLst/>
          </a:prstGeom>
          <a:ln w="28575">
            <a:solidFill>
              <a:srgbClr val="C2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pability and Services Overview">
            <a:extLst>
              <a:ext uri="{FF2B5EF4-FFF2-40B4-BE49-F238E27FC236}">
                <a16:creationId xmlns:a16="http://schemas.microsoft.com/office/drawing/2014/main" id="{482AF221-BD10-42FA-22CA-F2AF63EEF9BC}"/>
              </a:ext>
            </a:extLst>
          </p:cNvPr>
          <p:cNvSpPr/>
          <p:nvPr/>
        </p:nvSpPr>
        <p:spPr>
          <a:xfrm>
            <a:off x="1219400" y="4968185"/>
            <a:ext cx="10772574" cy="14247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4800" b="1" dirty="0">
                <a:solidFill>
                  <a:schemeClr val="bg1"/>
                </a:solidFill>
                <a:latin typeface="Neue Haas Grotesk Text Pro"/>
                <a:ea typeface="Sora Bold"/>
                <a:cs typeface="Mangal"/>
              </a:rPr>
              <a:t>Pursing </a:t>
            </a:r>
            <a:r>
              <a:rPr lang="en-US" sz="4800" b="1" dirty="0">
                <a:solidFill>
                  <a:srgbClr val="C2ADFF"/>
                </a:solidFill>
                <a:latin typeface="Neue Haas Grotesk Text Pro"/>
                <a:ea typeface="Sora Bold"/>
                <a:cs typeface="Mangal"/>
              </a:rPr>
              <a:t>CUI Contracts </a:t>
            </a:r>
            <a:r>
              <a:rPr lang="en-US" sz="4800" b="1" dirty="0">
                <a:solidFill>
                  <a:schemeClr val="bg1"/>
                </a:solidFill>
                <a:latin typeface="Neue Haas Grotesk Text Pro"/>
                <a:ea typeface="Sora Bold"/>
                <a:cs typeface="Mangal"/>
              </a:rPr>
              <a:t>For The First Time</a:t>
            </a:r>
          </a:p>
        </p:txBody>
      </p:sp>
      <p:pic>
        <p:nvPicPr>
          <p:cNvPr id="13" name="Picture 1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64C4ACC8-AB59-5725-937B-2C18C99D2D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5408" y="1023520"/>
            <a:ext cx="3897183" cy="13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0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73DC88-F547-A6D4-6895-2323BE2B6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3B6A1D-9D86-3AF0-0EFD-5767285A42F9}"/>
              </a:ext>
            </a:extLst>
          </p:cNvPr>
          <p:cNvSpPr/>
          <p:nvPr/>
        </p:nvSpPr>
        <p:spPr>
          <a:xfrm>
            <a:off x="0" y="0"/>
            <a:ext cx="18288000" cy="1427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m">
            <a:extLst>
              <a:ext uri="{FF2B5EF4-FFF2-40B4-BE49-F238E27FC236}">
                <a16:creationId xmlns:a16="http://schemas.microsoft.com/office/drawing/2014/main" id="{1DBC8F3A-F627-878D-DE88-7304B474966E}"/>
              </a:ext>
            </a:extLst>
          </p:cNvPr>
          <p:cNvSpPr/>
          <p:nvPr/>
        </p:nvSpPr>
        <p:spPr>
          <a:xfrm>
            <a:off x="1169420" y="240126"/>
            <a:ext cx="1596904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8100"/>
              </a:lnSpc>
            </a:pPr>
            <a:r>
              <a:rPr lang="en-US" sz="5400" b="1" dirty="0">
                <a:solidFill>
                  <a:schemeClr val="bg1"/>
                </a:solidFill>
                <a:latin typeface="Neue Haas Grotesk Text Pro"/>
                <a:ea typeface="Sora SemiBold"/>
              </a:rPr>
              <a:t>DFARS 252.204-</a:t>
            </a:r>
            <a:r>
              <a:rPr lang="en-US" sz="5400" b="1" dirty="0">
                <a:solidFill>
                  <a:srgbClr val="C2ADFF"/>
                </a:solidFill>
                <a:latin typeface="Neue Haas Grotesk Text Pro"/>
                <a:ea typeface="Sora SemiBold"/>
              </a:rPr>
              <a:t>7021 </a:t>
            </a:r>
          </a:p>
        </p:txBody>
      </p:sp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7121F4A-54B4-734B-A262-28B68F47F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20" y="9097175"/>
            <a:ext cx="2664752" cy="666188"/>
          </a:xfrm>
          <a:prstGeom prst="rect">
            <a:avLst/>
          </a:prstGeom>
        </p:spPr>
      </p:pic>
      <p:sp>
        <p:nvSpPr>
          <p:cNvPr id="2" name="A brief description here about what your team goal is and what youre working towards">
            <a:extLst>
              <a:ext uri="{FF2B5EF4-FFF2-40B4-BE49-F238E27FC236}">
                <a16:creationId xmlns:a16="http://schemas.microsoft.com/office/drawing/2014/main" id="{C829264D-FB16-8840-1F42-309F0A66FB9E}"/>
              </a:ext>
            </a:extLst>
          </p:cNvPr>
          <p:cNvSpPr/>
          <p:nvPr/>
        </p:nvSpPr>
        <p:spPr>
          <a:xfrm>
            <a:off x="797939" y="1636135"/>
            <a:ext cx="16461360" cy="7322823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Contractor Compliance With the Cybersecurity Maturity Model Certification Level Requirements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Late 2025, integrating the CMMC Program into defense contracts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Moves into the assessment/certification era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Same 110 security controls of NIST 800-171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Requires given CMMC level to be achieved prior to award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Requires active CMMC cert and annual attestations in SPRS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Requires contractor to update government Contracting Officer with  CMMC UIDs changes throughout contract performance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Requires very specific subcontract management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Mandatory </a:t>
            </a:r>
            <a:r>
              <a:rPr lang="en-US" sz="3600" b="1" dirty="0" err="1">
                <a:latin typeface="Neue Haas Grotesk Text Pro"/>
                <a:cs typeface="Sora SemiBold" pitchFamily="2" charset="0"/>
              </a:rPr>
              <a:t>flowdown</a:t>
            </a:r>
            <a:r>
              <a:rPr lang="en-US" sz="3600" b="1" dirty="0">
                <a:latin typeface="Neue Haas Grotesk Text Pro"/>
                <a:cs typeface="Sora SemiBold" pitchFamily="2" charset="0"/>
              </a:rPr>
              <a:t> in subcontracts that “will contain a requirement to process, store, or transmit FCI or CUI”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E382DAC2-7A3B-5B26-C049-B5EAF1499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289" y="9117664"/>
            <a:ext cx="2101964" cy="68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5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181AB9-4317-92FD-122D-4295F1CE3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426759-03F2-99EE-0BF1-F66276D8F755}"/>
              </a:ext>
            </a:extLst>
          </p:cNvPr>
          <p:cNvSpPr/>
          <p:nvPr/>
        </p:nvSpPr>
        <p:spPr>
          <a:xfrm>
            <a:off x="0" y="0"/>
            <a:ext cx="18288000" cy="1427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m">
            <a:extLst>
              <a:ext uri="{FF2B5EF4-FFF2-40B4-BE49-F238E27FC236}">
                <a16:creationId xmlns:a16="http://schemas.microsoft.com/office/drawing/2014/main" id="{6D17824D-145A-AA70-23D0-57EE498373F8}"/>
              </a:ext>
            </a:extLst>
          </p:cNvPr>
          <p:cNvSpPr/>
          <p:nvPr/>
        </p:nvSpPr>
        <p:spPr>
          <a:xfrm>
            <a:off x="1169420" y="240126"/>
            <a:ext cx="1596904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8100"/>
              </a:lnSpc>
            </a:pPr>
            <a:r>
              <a:rPr lang="en-US" sz="5400" b="1" dirty="0">
                <a:solidFill>
                  <a:schemeClr val="bg1"/>
                </a:solidFill>
                <a:latin typeface="Neue Haas Grotesk Text Pro"/>
                <a:ea typeface="Sora SemiBold"/>
              </a:rPr>
              <a:t>DFARS Subpart </a:t>
            </a:r>
            <a:r>
              <a:rPr lang="en-US" sz="5400" b="1" dirty="0">
                <a:solidFill>
                  <a:srgbClr val="C2ADFF"/>
                </a:solidFill>
                <a:latin typeface="Neue Haas Grotesk Text Pro"/>
                <a:ea typeface="Sora SemiBold"/>
              </a:rPr>
              <a:t>204.75</a:t>
            </a:r>
          </a:p>
        </p:txBody>
      </p:sp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5B059D6-9979-BF56-38E9-C64014870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20" y="9097175"/>
            <a:ext cx="2664752" cy="666188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71534A1A-DDFD-687F-4106-74D924A8D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289" y="9117664"/>
            <a:ext cx="2101964" cy="6819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918055-DFD5-3E48-057B-4BCC938A6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1307" y="1667658"/>
            <a:ext cx="14986250" cy="70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25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E43A03-7AB0-7221-62F1-AEF6AF987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DC66CF-A299-E0E3-073C-D88DFC0971CE}"/>
              </a:ext>
            </a:extLst>
          </p:cNvPr>
          <p:cNvSpPr/>
          <p:nvPr/>
        </p:nvSpPr>
        <p:spPr>
          <a:xfrm>
            <a:off x="0" y="0"/>
            <a:ext cx="18288000" cy="1427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m">
            <a:extLst>
              <a:ext uri="{FF2B5EF4-FFF2-40B4-BE49-F238E27FC236}">
                <a16:creationId xmlns:a16="http://schemas.microsoft.com/office/drawing/2014/main" id="{F57AFC83-03EE-A03E-A86A-CBE9EE17CBF6}"/>
              </a:ext>
            </a:extLst>
          </p:cNvPr>
          <p:cNvSpPr/>
          <p:nvPr/>
        </p:nvSpPr>
        <p:spPr>
          <a:xfrm>
            <a:off x="1169420" y="240126"/>
            <a:ext cx="1596904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8100"/>
              </a:lnSpc>
            </a:pPr>
            <a:r>
              <a:rPr lang="en-US" sz="5400" b="1" dirty="0">
                <a:solidFill>
                  <a:schemeClr val="bg1"/>
                </a:solidFill>
                <a:latin typeface="Neue Haas Grotesk Text Pro"/>
                <a:ea typeface="Sora SemiBold"/>
              </a:rPr>
              <a:t>What Subs Can </a:t>
            </a:r>
            <a:r>
              <a:rPr lang="en-US" sz="5400" b="1" dirty="0">
                <a:solidFill>
                  <a:srgbClr val="C2ADFF"/>
                </a:solidFill>
                <a:latin typeface="Neue Haas Grotesk Text Pro"/>
                <a:ea typeface="Sora SemiBold"/>
              </a:rPr>
              <a:t>Expect</a:t>
            </a:r>
          </a:p>
        </p:txBody>
      </p:sp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185E9DD-70D2-C976-52D0-E06492FBE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20" y="9097175"/>
            <a:ext cx="2664752" cy="666188"/>
          </a:xfrm>
          <a:prstGeom prst="rect">
            <a:avLst/>
          </a:prstGeom>
        </p:spPr>
      </p:pic>
      <p:sp>
        <p:nvSpPr>
          <p:cNvPr id="2" name="A brief description here about what your team goal is and what youre working towards">
            <a:extLst>
              <a:ext uri="{FF2B5EF4-FFF2-40B4-BE49-F238E27FC236}">
                <a16:creationId xmlns:a16="http://schemas.microsoft.com/office/drawing/2014/main" id="{E6625C90-64B0-510C-108A-4B6015993705}"/>
              </a:ext>
            </a:extLst>
          </p:cNvPr>
          <p:cNvSpPr/>
          <p:nvPr/>
        </p:nvSpPr>
        <p:spPr>
          <a:xfrm>
            <a:off x="913320" y="2279291"/>
            <a:ext cx="16461360" cy="6115201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If you are not expecting to handle CUI on a subcontract, you may still have the CMMC clause flowed down to you in that subcontract, requiring Level 1 rather than Level 2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CMMC applicability and required levels will vary subcontract to subcontract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Different primes will manage things differently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Primes will start identifying CMMC Level requirements in your RFPs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Last minute surprises may happen 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A9A2FA34-B4C7-AE8B-8F00-7F0DC85D2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289" y="9117664"/>
            <a:ext cx="2101964" cy="68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12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B16288-FE53-8E79-A08D-38CBC88F8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FE99DB-F9D2-4094-7AE3-EEACA018DCE7}"/>
              </a:ext>
            </a:extLst>
          </p:cNvPr>
          <p:cNvSpPr/>
          <p:nvPr/>
        </p:nvSpPr>
        <p:spPr>
          <a:xfrm>
            <a:off x="0" y="0"/>
            <a:ext cx="18288000" cy="1427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m">
            <a:extLst>
              <a:ext uri="{FF2B5EF4-FFF2-40B4-BE49-F238E27FC236}">
                <a16:creationId xmlns:a16="http://schemas.microsoft.com/office/drawing/2014/main" id="{540DBD67-49A2-46C7-4359-3216F6450EA6}"/>
              </a:ext>
            </a:extLst>
          </p:cNvPr>
          <p:cNvSpPr/>
          <p:nvPr/>
        </p:nvSpPr>
        <p:spPr>
          <a:xfrm>
            <a:off x="1169420" y="240126"/>
            <a:ext cx="1596904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8100"/>
              </a:lnSpc>
            </a:pPr>
            <a:r>
              <a:rPr lang="en-US" sz="5400" b="1" dirty="0">
                <a:solidFill>
                  <a:schemeClr val="bg1"/>
                </a:solidFill>
                <a:latin typeface="Neue Haas Grotesk Text Pro"/>
                <a:ea typeface="Sora SemiBold"/>
              </a:rPr>
              <a:t>What Subs Can </a:t>
            </a:r>
            <a:r>
              <a:rPr lang="en-US" sz="5400" b="1" dirty="0">
                <a:solidFill>
                  <a:srgbClr val="C2ADFF"/>
                </a:solidFill>
                <a:latin typeface="Neue Haas Grotesk Text Pro"/>
                <a:ea typeface="Sora SemiBold"/>
              </a:rPr>
              <a:t>Expect</a:t>
            </a:r>
          </a:p>
        </p:txBody>
      </p:sp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22D7D1B-DD61-B739-CDA8-18D33C672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20" y="9097175"/>
            <a:ext cx="2664752" cy="666188"/>
          </a:xfrm>
          <a:prstGeom prst="rect">
            <a:avLst/>
          </a:prstGeom>
        </p:spPr>
      </p:pic>
      <p:sp>
        <p:nvSpPr>
          <p:cNvPr id="2" name="A brief description here about what your team goal is and what youre working towards">
            <a:extLst>
              <a:ext uri="{FF2B5EF4-FFF2-40B4-BE49-F238E27FC236}">
                <a16:creationId xmlns:a16="http://schemas.microsoft.com/office/drawing/2014/main" id="{58B241D2-5990-9570-38F8-79C3437C6BE0}"/>
              </a:ext>
            </a:extLst>
          </p:cNvPr>
          <p:cNvSpPr/>
          <p:nvPr/>
        </p:nvSpPr>
        <p:spPr>
          <a:xfrm>
            <a:off x="808389" y="2476132"/>
            <a:ext cx="16461360" cy="5521995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Since industry can’t verify other contractors through SPRS, government expects industry to share documentation with each other 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Primes will likely ask for a copy of your SPRS record with visibility of your CMMC UID and associated dates throughout the lifecycle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Likely have to report CMMC UID changes used on the subcontract to your prime 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B7417598-5A02-D459-EA73-40147B071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289" y="9117664"/>
            <a:ext cx="2101964" cy="68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55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7928C5-35C6-641B-CDBB-F9B76D149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6E8AF8-C3D4-DBDB-448B-2AF0A82DBC3B}"/>
              </a:ext>
            </a:extLst>
          </p:cNvPr>
          <p:cNvSpPr/>
          <p:nvPr/>
        </p:nvSpPr>
        <p:spPr>
          <a:xfrm>
            <a:off x="0" y="0"/>
            <a:ext cx="18288000" cy="1427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m">
            <a:extLst>
              <a:ext uri="{FF2B5EF4-FFF2-40B4-BE49-F238E27FC236}">
                <a16:creationId xmlns:a16="http://schemas.microsoft.com/office/drawing/2014/main" id="{B3553633-A990-183B-BFA6-C268B43B389C}"/>
              </a:ext>
            </a:extLst>
          </p:cNvPr>
          <p:cNvSpPr/>
          <p:nvPr/>
        </p:nvSpPr>
        <p:spPr>
          <a:xfrm>
            <a:off x="1169420" y="240126"/>
            <a:ext cx="1596904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8100"/>
              </a:lnSpc>
            </a:pPr>
            <a:r>
              <a:rPr lang="en-US" sz="5400" b="1" dirty="0">
                <a:solidFill>
                  <a:schemeClr val="bg1"/>
                </a:solidFill>
                <a:latin typeface="Neue Haas Grotesk Text Pro"/>
                <a:ea typeface="Sora SemiBold"/>
              </a:rPr>
              <a:t>Potential Points of </a:t>
            </a:r>
            <a:r>
              <a:rPr lang="en-US" sz="5400" b="1" dirty="0">
                <a:solidFill>
                  <a:srgbClr val="C2ADFF"/>
                </a:solidFill>
                <a:latin typeface="Neue Haas Grotesk Text Pro"/>
                <a:ea typeface="Sora SemiBold"/>
              </a:rPr>
              <a:t>Confusion</a:t>
            </a:r>
          </a:p>
        </p:txBody>
      </p:sp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26663F2-B32B-8CD6-2814-6D5EB9DA1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20" y="9097175"/>
            <a:ext cx="2664752" cy="666188"/>
          </a:xfrm>
          <a:prstGeom prst="rect">
            <a:avLst/>
          </a:prstGeom>
        </p:spPr>
      </p:pic>
      <p:sp>
        <p:nvSpPr>
          <p:cNvPr id="2" name="A brief description here about what your team goal is and what youre working towards">
            <a:extLst>
              <a:ext uri="{FF2B5EF4-FFF2-40B4-BE49-F238E27FC236}">
                <a16:creationId xmlns:a16="http://schemas.microsoft.com/office/drawing/2014/main" id="{4B003C74-7EB8-2A64-78A2-4D2BAA1041E5}"/>
              </a:ext>
            </a:extLst>
          </p:cNvPr>
          <p:cNvSpPr/>
          <p:nvPr/>
        </p:nvSpPr>
        <p:spPr>
          <a:xfrm>
            <a:off x="677108" y="1508952"/>
            <a:ext cx="17160515" cy="6781767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DFARS 7021 is not replacing 7012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If sub isn’t going to handle CUI, then no need to </a:t>
            </a:r>
            <a:r>
              <a:rPr lang="en-US" sz="3600" b="1" dirty="0" err="1">
                <a:latin typeface="Neue Haas Grotesk Text Pro"/>
                <a:cs typeface="Sora SemiBold" pitchFamily="2" charset="0"/>
              </a:rPr>
              <a:t>flowdown</a:t>
            </a:r>
            <a:r>
              <a:rPr lang="en-US" sz="3600" b="1" dirty="0">
                <a:latin typeface="Neue Haas Grotesk Text Pro"/>
                <a:cs typeface="Sora SemiBold" pitchFamily="2" charset="0"/>
              </a:rPr>
              <a:t> 7021  </a:t>
            </a:r>
            <a:r>
              <a:rPr lang="en-US" sz="3600" b="1">
                <a:latin typeface="Neue Haas Grotesk Text Pro"/>
                <a:cs typeface="Sora SemiBold" pitchFamily="2" charset="0"/>
              </a:rPr>
              <a:t>Level 2</a:t>
            </a: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Acronyms outside of the CMMC realm: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UID = Connects to one CMMC certification [SPRS]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UEI = Connects to one business entity [SAM.gov]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IUID = Connects to one tangible asset/deliverable [ctr generated]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CMMC UID numbers will change frequently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CMMC UID reporting of changes versus additions</a:t>
            </a:r>
          </a:p>
          <a:p>
            <a:pPr>
              <a:lnSpc>
                <a:spcPct val="15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DAA31E68-9536-4CD0-A4CA-975C8AE71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289" y="9117664"/>
            <a:ext cx="2101964" cy="68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3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8E317F-8BDA-5024-89DA-DDCA5BA4D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B33AE1-CE6A-6D24-5D43-0330A62A80BC}"/>
              </a:ext>
            </a:extLst>
          </p:cNvPr>
          <p:cNvSpPr/>
          <p:nvPr/>
        </p:nvSpPr>
        <p:spPr>
          <a:xfrm>
            <a:off x="0" y="0"/>
            <a:ext cx="18288000" cy="1427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m">
            <a:extLst>
              <a:ext uri="{FF2B5EF4-FFF2-40B4-BE49-F238E27FC236}">
                <a16:creationId xmlns:a16="http://schemas.microsoft.com/office/drawing/2014/main" id="{C905888C-A1A7-DA51-A1B8-361026E169D5}"/>
              </a:ext>
            </a:extLst>
          </p:cNvPr>
          <p:cNvSpPr/>
          <p:nvPr/>
        </p:nvSpPr>
        <p:spPr>
          <a:xfrm>
            <a:off x="1169420" y="240126"/>
            <a:ext cx="1596904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8100"/>
              </a:lnSpc>
            </a:pPr>
            <a:r>
              <a:rPr lang="en-US" sz="5400" b="1" dirty="0">
                <a:solidFill>
                  <a:schemeClr val="bg1"/>
                </a:solidFill>
                <a:latin typeface="Neue Haas Grotesk Text Pro"/>
                <a:ea typeface="Sora SemiBold"/>
              </a:rPr>
              <a:t>How To Share </a:t>
            </a:r>
            <a:r>
              <a:rPr lang="en-US" sz="5400" b="1" dirty="0">
                <a:solidFill>
                  <a:srgbClr val="C2ADFF"/>
                </a:solidFill>
                <a:latin typeface="Neue Haas Grotesk Text Pro"/>
                <a:ea typeface="Sora SemiBold"/>
              </a:rPr>
              <a:t>CUI Properly </a:t>
            </a:r>
          </a:p>
        </p:txBody>
      </p:sp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3F4B7AC-5D8C-6078-1D63-B5392BE2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20" y="9097175"/>
            <a:ext cx="2664752" cy="666188"/>
          </a:xfrm>
          <a:prstGeom prst="rect">
            <a:avLst/>
          </a:prstGeom>
        </p:spPr>
      </p:pic>
      <p:sp>
        <p:nvSpPr>
          <p:cNvPr id="2" name="A brief description here about what your team goal is and what youre working towards">
            <a:extLst>
              <a:ext uri="{FF2B5EF4-FFF2-40B4-BE49-F238E27FC236}">
                <a16:creationId xmlns:a16="http://schemas.microsoft.com/office/drawing/2014/main" id="{3B7F27CB-15C0-4977-78C5-8D968A25DD88}"/>
              </a:ext>
            </a:extLst>
          </p:cNvPr>
          <p:cNvSpPr/>
          <p:nvPr/>
        </p:nvSpPr>
        <p:spPr>
          <a:xfrm>
            <a:off x="931654" y="2019386"/>
            <a:ext cx="16715456" cy="4553942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Ensure the recipient meets all requirements identified in the distribution and dissemination controls and the applicable instructions.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If CMMC is included in the contract/agreement, then the recipient must also have the appropriate CMMC status.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When sending CUI, send via properly encrypted means in accordance with NIST SP 800-171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DD Form 2345 is required for Distribution C and D information (DoDI 5230.24)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823A3500-0CE0-581A-4031-80999C11B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886" y="9117664"/>
            <a:ext cx="2101964" cy="681927"/>
          </a:xfrm>
          <a:prstGeom prst="rect">
            <a:avLst/>
          </a:prstGeom>
        </p:spPr>
      </p:pic>
      <p:sp>
        <p:nvSpPr>
          <p:cNvPr id="7" name="A brief description here about what your team goal is and what youre working towards">
            <a:extLst>
              <a:ext uri="{FF2B5EF4-FFF2-40B4-BE49-F238E27FC236}">
                <a16:creationId xmlns:a16="http://schemas.microsoft.com/office/drawing/2014/main" id="{1AA07D56-741F-085D-9A8F-21E420ADA658}"/>
              </a:ext>
            </a:extLst>
          </p:cNvPr>
          <p:cNvSpPr/>
          <p:nvPr/>
        </p:nvSpPr>
        <p:spPr>
          <a:xfrm>
            <a:off x="1169420" y="5143500"/>
            <a:ext cx="15534709" cy="3124114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</p:txBody>
      </p:sp>
      <p:pic>
        <p:nvPicPr>
          <p:cNvPr id="10" name="Picture 9" descr="Text&#10;&#10;AI-generated content may be incorrect.">
            <a:extLst>
              <a:ext uri="{FF2B5EF4-FFF2-40B4-BE49-F238E27FC236}">
                <a16:creationId xmlns:a16="http://schemas.microsoft.com/office/drawing/2014/main" id="{1808961B-59C7-6FB7-A632-1B934F259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4172" y="5917487"/>
            <a:ext cx="11417330" cy="303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20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88B148-4586-A55B-64B6-4671740CD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A906E9-5755-91B7-BDDB-D2B12C0B2BE1}"/>
              </a:ext>
            </a:extLst>
          </p:cNvPr>
          <p:cNvSpPr/>
          <p:nvPr/>
        </p:nvSpPr>
        <p:spPr>
          <a:xfrm>
            <a:off x="0" y="0"/>
            <a:ext cx="18288000" cy="1427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m">
            <a:extLst>
              <a:ext uri="{FF2B5EF4-FFF2-40B4-BE49-F238E27FC236}">
                <a16:creationId xmlns:a16="http://schemas.microsoft.com/office/drawing/2014/main" id="{6FEF9E28-1C6F-BAF5-D405-E7343796ED15}"/>
              </a:ext>
            </a:extLst>
          </p:cNvPr>
          <p:cNvSpPr/>
          <p:nvPr/>
        </p:nvSpPr>
        <p:spPr>
          <a:xfrm>
            <a:off x="1169420" y="240126"/>
            <a:ext cx="1596904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8100"/>
              </a:lnSpc>
            </a:pPr>
            <a:r>
              <a:rPr lang="en-US" sz="5400" b="1" dirty="0">
                <a:solidFill>
                  <a:schemeClr val="bg1"/>
                </a:solidFill>
                <a:latin typeface="Neue Haas Grotesk Text Pro"/>
                <a:ea typeface="Sora SemiBold"/>
              </a:rPr>
              <a:t>Purpose of </a:t>
            </a:r>
            <a:r>
              <a:rPr lang="en-US" sz="5400" b="1" dirty="0">
                <a:solidFill>
                  <a:srgbClr val="C2ADFF"/>
                </a:solidFill>
                <a:latin typeface="Neue Haas Grotesk Text Pro"/>
                <a:ea typeface="Sora SemiBold"/>
              </a:rPr>
              <a:t>DD Form 2345</a:t>
            </a:r>
          </a:p>
        </p:txBody>
      </p:sp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1560CF5-D0CD-6060-D7A1-925C31D9D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20" y="9097175"/>
            <a:ext cx="2664752" cy="666188"/>
          </a:xfrm>
          <a:prstGeom prst="rect">
            <a:avLst/>
          </a:prstGeom>
        </p:spPr>
      </p:pic>
      <p:sp>
        <p:nvSpPr>
          <p:cNvPr id="2" name="A brief description here about what your team goal is and what youre working towards">
            <a:extLst>
              <a:ext uri="{FF2B5EF4-FFF2-40B4-BE49-F238E27FC236}">
                <a16:creationId xmlns:a16="http://schemas.microsoft.com/office/drawing/2014/main" id="{035B7D29-4B72-0B05-894F-1F4AD9E852B9}"/>
              </a:ext>
            </a:extLst>
          </p:cNvPr>
          <p:cNvSpPr/>
          <p:nvPr/>
        </p:nvSpPr>
        <p:spPr>
          <a:xfrm>
            <a:off x="931654" y="2019386"/>
            <a:ext cx="16715456" cy="8027488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6B1ADC"/>
                </a:solidFill>
                <a:latin typeface="Neue Haas Grotesk Text Pro"/>
                <a:cs typeface="Sora SemiBold" pitchFamily="2" charset="0"/>
              </a:rPr>
              <a:t>Military Critical Technical Data Agreement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Certification is required per DoDD 5230.25 if you need to handle/access </a:t>
            </a:r>
            <a:r>
              <a:rPr lang="en-US" sz="3600" b="1" dirty="0" err="1">
                <a:latin typeface="Neue Haas Grotesk Text Pro"/>
                <a:cs typeface="Sora SemiBold" pitchFamily="2" charset="0"/>
              </a:rPr>
              <a:t>DoW</a:t>
            </a:r>
            <a:r>
              <a:rPr lang="en-US" sz="3600" b="1" dirty="0">
                <a:latin typeface="Neue Haas Grotesk Text Pro"/>
                <a:cs typeface="Sora SemiBold" pitchFamily="2" charset="0"/>
              </a:rPr>
              <a:t> unclassified export controlled technical information for the following purposes: 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Neue Haas Grotesk Text Pro"/>
                <a:cs typeface="Sora SemiBold" pitchFamily="2" charset="0"/>
              </a:rPr>
              <a:t>DoW</a:t>
            </a:r>
            <a:r>
              <a:rPr lang="en-US" sz="3200" b="1" dirty="0">
                <a:latin typeface="Neue Haas Grotesk Text Pro"/>
                <a:cs typeface="Sora SemiBold" pitchFamily="2" charset="0"/>
              </a:rPr>
              <a:t> solicitations that involve access to export-controlled technical information.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Neue Haas Grotesk Text Pro"/>
                <a:cs typeface="Sora SemiBold" pitchFamily="2" charset="0"/>
              </a:rPr>
              <a:t>Conference/meeting attendance where export-controlled information will be shared.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Neue Haas Grotesk Text Pro"/>
                <a:cs typeface="Sora SemiBold" pitchFamily="2" charset="0"/>
              </a:rPr>
              <a:t>U.S. Export-controlled technical information exchange between vendors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Neue Haas Grotesk Text Pro"/>
                <a:cs typeface="Sora SemiBold" pitchFamily="2" charset="0"/>
              </a:rPr>
              <a:t>Obtain Request for Proposal (RFP) details involving export-controlled information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Neue Haas Grotesk Text Pro"/>
                <a:cs typeface="Sora SemiBold" pitchFamily="2" charset="0"/>
              </a:rPr>
              <a:t>DoD Research/Development projects involving export-controlled information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Neue Haas Grotesk Text Pro"/>
                <a:cs typeface="Sora SemiBold" pitchFamily="2" charset="0"/>
              </a:rPr>
              <a:t>To participate in a Directly Arranged Visit (DAV) (Canada to U.S. or U.S. to Canada)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DCD8C066-9F36-B180-43ED-9F89FF680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886" y="9117664"/>
            <a:ext cx="2101964" cy="681927"/>
          </a:xfrm>
          <a:prstGeom prst="rect">
            <a:avLst/>
          </a:prstGeom>
        </p:spPr>
      </p:pic>
      <p:sp>
        <p:nvSpPr>
          <p:cNvPr id="7" name="A brief description here about what your team goal is and what youre working towards">
            <a:extLst>
              <a:ext uri="{FF2B5EF4-FFF2-40B4-BE49-F238E27FC236}">
                <a16:creationId xmlns:a16="http://schemas.microsoft.com/office/drawing/2014/main" id="{91E93023-F803-F5C3-5FC1-A7D8680476FD}"/>
              </a:ext>
            </a:extLst>
          </p:cNvPr>
          <p:cNvSpPr/>
          <p:nvPr/>
        </p:nvSpPr>
        <p:spPr>
          <a:xfrm>
            <a:off x="1169420" y="5143500"/>
            <a:ext cx="15534709" cy="3124114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83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9715F-FAC6-F324-3F8B-A4A927309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97F852-2896-BC0E-C288-5AD3CF50DA00}"/>
              </a:ext>
            </a:extLst>
          </p:cNvPr>
          <p:cNvSpPr/>
          <p:nvPr/>
        </p:nvSpPr>
        <p:spPr>
          <a:xfrm>
            <a:off x="0" y="0"/>
            <a:ext cx="18288000" cy="1427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m">
            <a:extLst>
              <a:ext uri="{FF2B5EF4-FFF2-40B4-BE49-F238E27FC236}">
                <a16:creationId xmlns:a16="http://schemas.microsoft.com/office/drawing/2014/main" id="{0C96457D-C37D-C2C1-AB7A-D257DFE63BFF}"/>
              </a:ext>
            </a:extLst>
          </p:cNvPr>
          <p:cNvSpPr/>
          <p:nvPr/>
        </p:nvSpPr>
        <p:spPr>
          <a:xfrm>
            <a:off x="1169420" y="240126"/>
            <a:ext cx="1596904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8100"/>
              </a:lnSpc>
            </a:pPr>
            <a:r>
              <a:rPr lang="en-US" sz="5400" b="1" dirty="0">
                <a:solidFill>
                  <a:schemeClr val="bg1"/>
                </a:solidFill>
                <a:latin typeface="Neue Haas Grotesk Text Pro"/>
                <a:ea typeface="Sora SemiBold"/>
              </a:rPr>
              <a:t>How To Obtain </a:t>
            </a:r>
            <a:r>
              <a:rPr lang="en-US" sz="5400" b="1" dirty="0">
                <a:solidFill>
                  <a:srgbClr val="C2ADFF"/>
                </a:solidFill>
                <a:latin typeface="Neue Haas Grotesk Text Pro"/>
                <a:ea typeface="Sora SemiBold"/>
              </a:rPr>
              <a:t>DD Form 2345</a:t>
            </a:r>
          </a:p>
        </p:txBody>
      </p:sp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78FE4A6-14A2-FF90-0369-76D12D03A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20" y="9097175"/>
            <a:ext cx="2664752" cy="666188"/>
          </a:xfrm>
          <a:prstGeom prst="rect">
            <a:avLst/>
          </a:prstGeom>
        </p:spPr>
      </p:pic>
      <p:sp>
        <p:nvSpPr>
          <p:cNvPr id="2" name="A brief description here about what your team goal is and what youre working towards">
            <a:extLst>
              <a:ext uri="{FF2B5EF4-FFF2-40B4-BE49-F238E27FC236}">
                <a16:creationId xmlns:a16="http://schemas.microsoft.com/office/drawing/2014/main" id="{B180AB06-9266-EED9-2430-E8E8489A605D}"/>
              </a:ext>
            </a:extLst>
          </p:cNvPr>
          <p:cNvSpPr/>
          <p:nvPr/>
        </p:nvSpPr>
        <p:spPr>
          <a:xfrm>
            <a:off x="931654" y="1822350"/>
            <a:ext cx="15521528" cy="593052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Apply through DLA’s </a:t>
            </a:r>
            <a:r>
              <a:rPr lang="en-US" sz="3600" b="1" dirty="0">
                <a:solidFill>
                  <a:srgbClr val="6B1ADC"/>
                </a:solidFill>
                <a:latin typeface="Neue Haas Grotesk Text Pro"/>
                <a:cs typeface="Sora SemiBold" pitchFamily="2" charset="0"/>
              </a:rPr>
              <a:t>Joint Certification Program (JCP) Office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EA3E418C-4307-5585-0751-D425E6FD8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886" y="9117664"/>
            <a:ext cx="2101964" cy="681927"/>
          </a:xfrm>
          <a:prstGeom prst="rect">
            <a:avLst/>
          </a:prstGeom>
        </p:spPr>
      </p:pic>
      <p:sp>
        <p:nvSpPr>
          <p:cNvPr id="7" name="A brief description here about what your team goal is and what youre working towards">
            <a:extLst>
              <a:ext uri="{FF2B5EF4-FFF2-40B4-BE49-F238E27FC236}">
                <a16:creationId xmlns:a16="http://schemas.microsoft.com/office/drawing/2014/main" id="{FAFF309F-4046-D1F8-2511-D378B3B04BE0}"/>
              </a:ext>
            </a:extLst>
          </p:cNvPr>
          <p:cNvSpPr/>
          <p:nvPr/>
        </p:nvSpPr>
        <p:spPr>
          <a:xfrm>
            <a:off x="1169420" y="5143500"/>
            <a:ext cx="15534709" cy="3124114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</p:txBody>
      </p:sp>
      <p:pic>
        <p:nvPicPr>
          <p:cNvPr id="5" name="Picture 4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93AE3FE6-7CF5-2F9D-8BF4-16B277000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69" y="2637681"/>
            <a:ext cx="6464275" cy="6034469"/>
          </a:xfrm>
          <a:prstGeom prst="rect">
            <a:avLst/>
          </a:prstGeom>
        </p:spPr>
      </p:pic>
      <p:pic>
        <p:nvPicPr>
          <p:cNvPr id="9" name="Picture 8" descr="Graphical user interface, diagram&#10;&#10;AI-generated content may be incorrect.">
            <a:extLst>
              <a:ext uri="{FF2B5EF4-FFF2-40B4-BE49-F238E27FC236}">
                <a16:creationId xmlns:a16="http://schemas.microsoft.com/office/drawing/2014/main" id="{414B463F-8D2A-95A1-DEDC-CA1D8C6432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1443" y="2630134"/>
            <a:ext cx="9667026" cy="3251165"/>
          </a:xfrm>
          <a:prstGeom prst="rect">
            <a:avLst/>
          </a:prstGeom>
        </p:spPr>
      </p:pic>
      <p:pic>
        <p:nvPicPr>
          <p:cNvPr id="11" name="Picture 10" descr="Graphical user interface&#10;&#10;AI-generated content may be incorrect.">
            <a:extLst>
              <a:ext uri="{FF2B5EF4-FFF2-40B4-BE49-F238E27FC236}">
                <a16:creationId xmlns:a16="http://schemas.microsoft.com/office/drawing/2014/main" id="{80A7A67E-8194-DDD2-66CD-9A43C2804D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1443" y="6540683"/>
            <a:ext cx="9647137" cy="201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31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FB9CEA-02A6-B3B8-8E59-F8E65B064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287E4B-46B0-3536-19AA-EA686828E6BF}"/>
              </a:ext>
            </a:extLst>
          </p:cNvPr>
          <p:cNvSpPr/>
          <p:nvPr/>
        </p:nvSpPr>
        <p:spPr>
          <a:xfrm>
            <a:off x="0" y="0"/>
            <a:ext cx="18288000" cy="1427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m">
            <a:extLst>
              <a:ext uri="{FF2B5EF4-FFF2-40B4-BE49-F238E27FC236}">
                <a16:creationId xmlns:a16="http://schemas.microsoft.com/office/drawing/2014/main" id="{9A7A0F4F-402E-42DB-15A9-73E566469624}"/>
              </a:ext>
            </a:extLst>
          </p:cNvPr>
          <p:cNvSpPr/>
          <p:nvPr/>
        </p:nvSpPr>
        <p:spPr>
          <a:xfrm>
            <a:off x="1169420" y="240126"/>
            <a:ext cx="1596904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8100"/>
              </a:lnSpc>
            </a:pPr>
            <a:r>
              <a:rPr lang="en-US" sz="5400" b="1" dirty="0">
                <a:solidFill>
                  <a:schemeClr val="bg1"/>
                </a:solidFill>
                <a:latin typeface="Neue Haas Grotesk Text Pro"/>
                <a:ea typeface="Sora SemiBold"/>
              </a:rPr>
              <a:t>CMMC And The </a:t>
            </a:r>
            <a:r>
              <a:rPr lang="en-US" sz="5400" b="1" dirty="0">
                <a:solidFill>
                  <a:srgbClr val="C2ADFF"/>
                </a:solidFill>
                <a:latin typeface="Neue Haas Grotesk Text Pro"/>
                <a:ea typeface="Sora SemiBold"/>
              </a:rPr>
              <a:t>DD Form 2345</a:t>
            </a:r>
          </a:p>
        </p:txBody>
      </p:sp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07F34C0-88FE-AA64-4EDE-4704E73B5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20" y="9097175"/>
            <a:ext cx="2664752" cy="666188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2BA2E23F-EE87-9A6A-C648-684D38166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886" y="9117664"/>
            <a:ext cx="2101964" cy="681927"/>
          </a:xfrm>
          <a:prstGeom prst="rect">
            <a:avLst/>
          </a:prstGeom>
        </p:spPr>
      </p:pic>
      <p:pic>
        <p:nvPicPr>
          <p:cNvPr id="8" name="Picture 7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5BD717AA-AEB2-28F3-AFE2-A8118E2F6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13" y="1571766"/>
            <a:ext cx="12124215" cy="3277376"/>
          </a:xfrm>
          <a:prstGeom prst="rect">
            <a:avLst/>
          </a:prstGeom>
        </p:spPr>
      </p:pic>
      <p:sp>
        <p:nvSpPr>
          <p:cNvPr id="14" name="A brief description here about what your team goal is and what youre working towards">
            <a:extLst>
              <a:ext uri="{FF2B5EF4-FFF2-40B4-BE49-F238E27FC236}">
                <a16:creationId xmlns:a16="http://schemas.microsoft.com/office/drawing/2014/main" id="{C647A3E1-5279-EDC8-A901-5D5391E256F8}"/>
              </a:ext>
            </a:extLst>
          </p:cNvPr>
          <p:cNvSpPr/>
          <p:nvPr/>
        </p:nvSpPr>
        <p:spPr>
          <a:xfrm>
            <a:off x="404213" y="5835045"/>
            <a:ext cx="8998579" cy="2880189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CMMC Level 2 (C3PAO) will be required after </a:t>
            </a:r>
            <a:r>
              <a:rPr lang="en-US" sz="3600" b="1" dirty="0">
                <a:solidFill>
                  <a:srgbClr val="6B1ADC"/>
                </a:solidFill>
                <a:latin typeface="Neue Haas Grotesk Text Pro"/>
                <a:cs typeface="Sora SemiBold" pitchFamily="2" charset="0"/>
              </a:rPr>
              <a:t>November 10, 2028 </a:t>
            </a:r>
            <a:r>
              <a:rPr lang="en-US" sz="3600" b="1" dirty="0">
                <a:latin typeface="Neue Haas Grotesk Text Pro"/>
                <a:cs typeface="Sora SemiBold" pitchFamily="2" charset="0"/>
              </a:rPr>
              <a:t>to obtain a DD Form 2345.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5A6CED-C0C9-86CB-9466-BE2D65F4239A}"/>
              </a:ext>
            </a:extLst>
          </p:cNvPr>
          <p:cNvGrpSpPr/>
          <p:nvPr/>
        </p:nvGrpSpPr>
        <p:grpSpPr>
          <a:xfrm>
            <a:off x="10399684" y="4969742"/>
            <a:ext cx="7078063" cy="4829849"/>
            <a:chOff x="10399684" y="4969742"/>
            <a:chExt cx="7078063" cy="4829849"/>
          </a:xfrm>
        </p:grpSpPr>
        <p:pic>
          <p:nvPicPr>
            <p:cNvPr id="12" name="Picture 11" descr="Text&#10;&#10;AI-generated content may be incorrect.">
              <a:extLst>
                <a:ext uri="{FF2B5EF4-FFF2-40B4-BE49-F238E27FC236}">
                  <a16:creationId xmlns:a16="http://schemas.microsoft.com/office/drawing/2014/main" id="{E825B497-E10B-CFF7-D73E-EAC65B06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99684" y="4969742"/>
              <a:ext cx="7078063" cy="482984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87ED19-0616-197C-951D-034E0A4714D6}"/>
                </a:ext>
              </a:extLst>
            </p:cNvPr>
            <p:cNvSpPr/>
            <p:nvPr/>
          </p:nvSpPr>
          <p:spPr>
            <a:xfrm>
              <a:off x="12528428" y="7297947"/>
              <a:ext cx="4949319" cy="638355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814F4C-D311-3325-BE50-1B826CAA1E3A}"/>
                </a:ext>
              </a:extLst>
            </p:cNvPr>
            <p:cNvSpPr/>
            <p:nvPr/>
          </p:nvSpPr>
          <p:spPr>
            <a:xfrm>
              <a:off x="14130066" y="6970143"/>
              <a:ext cx="3347681" cy="32780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B5A167D-41FF-418B-71D1-8AA24CB0EEAB}"/>
                </a:ext>
              </a:extLst>
            </p:cNvPr>
            <p:cNvSpPr/>
            <p:nvPr/>
          </p:nvSpPr>
          <p:spPr>
            <a:xfrm>
              <a:off x="12528428" y="7936302"/>
              <a:ext cx="1204825" cy="327804"/>
            </a:xfrm>
            <a:prstGeom prst="rect">
              <a:avLst/>
            </a:prstGeom>
            <a:solidFill>
              <a:srgbClr val="FFFF0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1451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09D523-89E7-E1A0-B167-2C50721B4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DD3699-7F3A-05CC-C6DA-D27DB9A8A1BD}"/>
              </a:ext>
            </a:extLst>
          </p:cNvPr>
          <p:cNvSpPr/>
          <p:nvPr/>
        </p:nvSpPr>
        <p:spPr>
          <a:xfrm>
            <a:off x="0" y="0"/>
            <a:ext cx="18288000" cy="1427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m">
            <a:extLst>
              <a:ext uri="{FF2B5EF4-FFF2-40B4-BE49-F238E27FC236}">
                <a16:creationId xmlns:a16="http://schemas.microsoft.com/office/drawing/2014/main" id="{62137631-562F-8EC5-926A-61D6BDDF4AB8}"/>
              </a:ext>
            </a:extLst>
          </p:cNvPr>
          <p:cNvSpPr/>
          <p:nvPr/>
        </p:nvSpPr>
        <p:spPr>
          <a:xfrm>
            <a:off x="1169420" y="240126"/>
            <a:ext cx="1596904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8100"/>
              </a:lnSpc>
            </a:pPr>
            <a:r>
              <a:rPr lang="en-US" sz="5400" b="1" dirty="0">
                <a:solidFill>
                  <a:schemeClr val="bg1"/>
                </a:solidFill>
                <a:latin typeface="Neue Haas Grotesk Text Pro"/>
                <a:ea typeface="Sora SemiBold"/>
              </a:rPr>
              <a:t>CMMC And </a:t>
            </a:r>
            <a:r>
              <a:rPr lang="en-US" sz="5400" b="1" dirty="0">
                <a:solidFill>
                  <a:srgbClr val="C2ADFF"/>
                </a:solidFill>
                <a:latin typeface="Neue Haas Grotesk Text Pro"/>
                <a:ea typeface="Sora SemiBold"/>
              </a:rPr>
              <a:t>CUI</a:t>
            </a:r>
          </a:p>
        </p:txBody>
      </p:sp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185897B-889A-6460-F87D-248693C05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20" y="9097175"/>
            <a:ext cx="2664752" cy="666188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17AD674C-5FFA-A016-3AE3-52ABE03E5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886" y="9117664"/>
            <a:ext cx="2101964" cy="681927"/>
          </a:xfrm>
          <a:prstGeom prst="rect">
            <a:avLst/>
          </a:prstGeom>
        </p:spPr>
      </p:pic>
      <p:sp>
        <p:nvSpPr>
          <p:cNvPr id="14" name="A brief description here about what your team goal is and what youre working towards">
            <a:extLst>
              <a:ext uri="{FF2B5EF4-FFF2-40B4-BE49-F238E27FC236}">
                <a16:creationId xmlns:a16="http://schemas.microsoft.com/office/drawing/2014/main" id="{D045677D-3931-33C0-D1F7-956EA7D051BB}"/>
              </a:ext>
            </a:extLst>
          </p:cNvPr>
          <p:cNvSpPr/>
          <p:nvPr/>
        </p:nvSpPr>
        <p:spPr>
          <a:xfrm>
            <a:off x="436870" y="1965173"/>
            <a:ext cx="17181659" cy="7407427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If CMMC is included in the contract/agreement, you must verify the CMMC Status of your subcontractors and partners prior to sharing CUI with them on their systems.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Only the Government has access to SPRS to verify CMMC Status.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Organizations will need to share an export of their CMMC Status from SPRS. It will need to include: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CMMC Unique Identifier (UID)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CMMC Status (e.g. Level 2 – Self)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CAGE Codes covered by the assessment scope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Assessment, affirmation, and expiration dates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9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E6292DF-846D-FD0E-17CD-A9434F1C7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20" y="9097175"/>
            <a:ext cx="2664752" cy="6661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C06337C-722C-0D52-FFE5-03A59535E90D}"/>
              </a:ext>
            </a:extLst>
          </p:cNvPr>
          <p:cNvSpPr/>
          <p:nvPr/>
        </p:nvSpPr>
        <p:spPr>
          <a:xfrm>
            <a:off x="0" y="0"/>
            <a:ext cx="18288000" cy="1427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am">
            <a:extLst>
              <a:ext uri="{FF2B5EF4-FFF2-40B4-BE49-F238E27FC236}">
                <a16:creationId xmlns:a16="http://schemas.microsoft.com/office/drawing/2014/main" id="{7D09B7B6-FF43-CC82-0A22-2A57B9943FD5}"/>
              </a:ext>
            </a:extLst>
          </p:cNvPr>
          <p:cNvSpPr/>
          <p:nvPr/>
        </p:nvSpPr>
        <p:spPr>
          <a:xfrm>
            <a:off x="1169420" y="240126"/>
            <a:ext cx="816708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8100"/>
              </a:lnSpc>
            </a:pPr>
            <a:r>
              <a:rPr lang="en-US" sz="5400" b="1" dirty="0">
                <a:solidFill>
                  <a:srgbClr val="C2ADFF"/>
                </a:solidFill>
                <a:latin typeface="Neue Haas Grotesk Text Pro"/>
                <a:ea typeface="Sora SemiBold"/>
              </a:rPr>
              <a:t>Panelists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181EE14E-249E-30AC-3AEF-5F2C82379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927" y="9117664"/>
            <a:ext cx="2101964" cy="681927"/>
          </a:xfrm>
          <a:prstGeom prst="rect">
            <a:avLst/>
          </a:prstGeom>
        </p:spPr>
      </p:pic>
      <p:pic>
        <p:nvPicPr>
          <p:cNvPr id="11" name="Picture 10" descr="A picture containing application&#10;&#10;AI-generated content may be incorrect.">
            <a:extLst>
              <a:ext uri="{FF2B5EF4-FFF2-40B4-BE49-F238E27FC236}">
                <a16:creationId xmlns:a16="http://schemas.microsoft.com/office/drawing/2014/main" id="{86C890B5-F36F-EDFC-2C7A-E7174D1DA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078" y="2530928"/>
            <a:ext cx="14333419" cy="55680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1F6B09-71BD-DC1C-E888-781D6E0E8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1133C4-E01A-93F6-FF4C-962CFD972799}"/>
              </a:ext>
            </a:extLst>
          </p:cNvPr>
          <p:cNvSpPr/>
          <p:nvPr/>
        </p:nvSpPr>
        <p:spPr>
          <a:xfrm>
            <a:off x="0" y="0"/>
            <a:ext cx="18288000" cy="1427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m">
            <a:extLst>
              <a:ext uri="{FF2B5EF4-FFF2-40B4-BE49-F238E27FC236}">
                <a16:creationId xmlns:a16="http://schemas.microsoft.com/office/drawing/2014/main" id="{5E6E76B2-1593-434B-3A85-36F9E109ED39}"/>
              </a:ext>
            </a:extLst>
          </p:cNvPr>
          <p:cNvSpPr/>
          <p:nvPr/>
        </p:nvSpPr>
        <p:spPr>
          <a:xfrm>
            <a:off x="1169420" y="240126"/>
            <a:ext cx="1596904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8100"/>
              </a:lnSpc>
            </a:pPr>
            <a:r>
              <a:rPr lang="en-US" sz="5400" b="1" dirty="0">
                <a:solidFill>
                  <a:schemeClr val="bg1"/>
                </a:solidFill>
                <a:latin typeface="Neue Haas Grotesk Text Pro"/>
                <a:ea typeface="Sora SemiBold"/>
              </a:rPr>
              <a:t>Resources Available </a:t>
            </a:r>
            <a:r>
              <a:rPr lang="en-US" sz="5400" b="1" dirty="0">
                <a:solidFill>
                  <a:srgbClr val="C2ADFF"/>
                </a:solidFill>
                <a:latin typeface="Neue Haas Grotesk Text Pro"/>
                <a:ea typeface="Sora SemiBold"/>
              </a:rPr>
              <a:t>To You</a:t>
            </a:r>
          </a:p>
        </p:txBody>
      </p:sp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4403A48-5A73-17EF-D94F-5C285D55A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20" y="9097175"/>
            <a:ext cx="2664752" cy="666188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E4F462CC-50D9-0008-F27C-9B4E9CDAD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886" y="9117664"/>
            <a:ext cx="2101964" cy="681927"/>
          </a:xfrm>
          <a:prstGeom prst="rect">
            <a:avLst/>
          </a:prstGeom>
        </p:spPr>
      </p:pic>
      <p:sp>
        <p:nvSpPr>
          <p:cNvPr id="14" name="A brief description here about what your team goal is and what youre working towards">
            <a:extLst>
              <a:ext uri="{FF2B5EF4-FFF2-40B4-BE49-F238E27FC236}">
                <a16:creationId xmlns:a16="http://schemas.microsoft.com/office/drawing/2014/main" id="{2D907C0C-9C5A-ACA2-6A39-4D20F2CAE8B0}"/>
              </a:ext>
            </a:extLst>
          </p:cNvPr>
          <p:cNvSpPr/>
          <p:nvPr/>
        </p:nvSpPr>
        <p:spPr>
          <a:xfrm>
            <a:off x="436870" y="1965173"/>
            <a:ext cx="17181659" cy="7407427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Neue Haas Grotesk Text Pro"/>
                <a:cs typeface="Sora SemiBold" pitchFamily="2" charset="0"/>
              </a:rPr>
              <a:t>DoW</a:t>
            </a:r>
            <a:r>
              <a:rPr lang="en-US" sz="3600" b="1" dirty="0">
                <a:latin typeface="Neue Haas Grotesk Text Pro"/>
                <a:cs typeface="Sora SemiBold" pitchFamily="2" charset="0"/>
              </a:rPr>
              <a:t> CUI Program Website: </a:t>
            </a:r>
            <a:r>
              <a:rPr lang="en-US" sz="3600" b="1" dirty="0">
                <a:latin typeface="Neue Haas Grotesk Text Pro"/>
                <a:cs typeface="Sora SemiBold" pitchFamily="2" charset="0"/>
                <a:hlinkClick r:id="rId5"/>
              </a:rPr>
              <a:t>https://www.dodcui.mil/</a:t>
            </a: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Neue Haas Grotesk Text Pro"/>
                <a:cs typeface="Sora SemiBold" pitchFamily="2" charset="0"/>
              </a:rPr>
              <a:t>DoW</a:t>
            </a:r>
            <a:r>
              <a:rPr lang="en-US" sz="3600" b="1" dirty="0">
                <a:latin typeface="Neue Haas Grotesk Text Pro"/>
                <a:cs typeface="Sora SemiBold" pitchFamily="2" charset="0"/>
              </a:rPr>
              <a:t> CIO CMMC Website: </a:t>
            </a:r>
            <a:r>
              <a:rPr lang="en-US" sz="3600" b="1" dirty="0">
                <a:latin typeface="Neue Haas Grotesk Text Pro"/>
                <a:cs typeface="Sora SemiBold" pitchFamily="2" charset="0"/>
                <a:hlinkClick r:id="rId6"/>
              </a:rPr>
              <a:t>https://dodcio.defense.gov/cmmc/About/</a:t>
            </a: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DLA JCP Website: </a:t>
            </a:r>
            <a:r>
              <a:rPr lang="en-US" sz="3600" b="1" dirty="0">
                <a:latin typeface="Neue Haas Grotesk Text Pro"/>
                <a:cs typeface="Sora SemiBold" pitchFamily="2" charset="0"/>
                <a:hlinkClick r:id="rId7"/>
              </a:rPr>
              <a:t>https://www.dla.mil/logistics-operations/services/joint-certification-program/</a:t>
            </a: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ATI CMMC Resources: </a:t>
            </a:r>
            <a:r>
              <a:rPr lang="en-US" sz="3600" b="1" dirty="0">
                <a:latin typeface="Neue Haas Grotesk Text Pro"/>
                <a:cs typeface="Sora SemiBold" pitchFamily="2" charset="0"/>
                <a:hlinkClick r:id="rId8"/>
              </a:rPr>
              <a:t>https://www.ati.org/cmmc-resources/</a:t>
            </a: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Contact your consortium team, </a:t>
            </a:r>
            <a:r>
              <a:rPr lang="en-US" sz="3600" b="1" dirty="0">
                <a:latin typeface="Neue Haas Grotesk Text Pro"/>
                <a:cs typeface="Sora SemiBold" pitchFamily="2" charset="0"/>
                <a:hlinkClick r:id="rId9"/>
              </a:rPr>
              <a:t>PMOffice@ati.org</a:t>
            </a:r>
            <a:r>
              <a:rPr lang="en-US" sz="3600" b="1" dirty="0">
                <a:latin typeface="Neue Haas Grotesk Text Pro"/>
                <a:cs typeface="Sora SemiBold" pitchFamily="2" charset="0"/>
              </a:rPr>
              <a:t>, or </a:t>
            </a:r>
            <a:r>
              <a:rPr lang="en-US" sz="3600" b="1" dirty="0">
                <a:latin typeface="Neue Haas Grotesk Text Pro"/>
                <a:cs typeface="Sora SemiBold" pitchFamily="2" charset="0"/>
                <a:hlinkClick r:id="rId10"/>
              </a:rPr>
              <a:t>cmmc.info@ati.org</a:t>
            </a:r>
            <a:r>
              <a:rPr lang="en-US" sz="3600" b="1" dirty="0">
                <a:latin typeface="Neue Haas Grotesk Text Pro"/>
                <a:cs typeface="Sora SemiBold" pitchFamily="2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90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7B0EC8-4F4C-B6AD-5887-D2F758C10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pability and Services Overview">
            <a:extLst>
              <a:ext uri="{FF2B5EF4-FFF2-40B4-BE49-F238E27FC236}">
                <a16:creationId xmlns:a16="http://schemas.microsoft.com/office/drawing/2014/main" id="{3D34F14E-EE18-9EA4-4C34-E46F981FE78D}"/>
              </a:ext>
            </a:extLst>
          </p:cNvPr>
          <p:cNvSpPr/>
          <p:nvPr/>
        </p:nvSpPr>
        <p:spPr>
          <a:xfrm>
            <a:off x="1143000" y="1507618"/>
            <a:ext cx="8762339" cy="1854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1500" b="1" dirty="0">
                <a:solidFill>
                  <a:srgbClr val="C2ADFF"/>
                </a:solidFill>
                <a:latin typeface="Neue Haas Grotesk Text Pro"/>
                <a:ea typeface="Sora Bold"/>
                <a:cs typeface="Sora Bold" pitchFamily="34" charset="-120"/>
              </a:rPr>
              <a:t>Questions?</a:t>
            </a:r>
            <a:endParaRPr lang="en-US" sz="11500" b="1" dirty="0">
              <a:solidFill>
                <a:srgbClr val="C2ADFF"/>
              </a:solidFill>
              <a:latin typeface="Neue Haas Grotesk Text Pro"/>
              <a:ea typeface="Sora Bold"/>
            </a:endParaRPr>
          </a:p>
        </p:txBody>
      </p:sp>
      <p:pic>
        <p:nvPicPr>
          <p:cNvPr id="6" name="Picture 5" descr="A set of icons with lines and a check mark&#10;&#10;AI-generated content may be incorrect.">
            <a:extLst>
              <a:ext uri="{FF2B5EF4-FFF2-40B4-BE49-F238E27FC236}">
                <a16:creationId xmlns:a16="http://schemas.microsoft.com/office/drawing/2014/main" id="{D5596619-A247-188D-F122-6651A08076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667" b="50000"/>
          <a:stretch/>
        </p:blipFill>
        <p:spPr>
          <a:xfrm>
            <a:off x="12650659" y="854094"/>
            <a:ext cx="5637341" cy="8578812"/>
          </a:xfrm>
          <a:prstGeom prst="rect">
            <a:avLst/>
          </a:prstGeom>
          <a:ln>
            <a:noFill/>
          </a:ln>
        </p:spPr>
      </p:pic>
      <p:sp>
        <p:nvSpPr>
          <p:cNvPr id="4" name="Capability and Services Overview">
            <a:extLst>
              <a:ext uri="{FF2B5EF4-FFF2-40B4-BE49-F238E27FC236}">
                <a16:creationId xmlns:a16="http://schemas.microsoft.com/office/drawing/2014/main" id="{AFDC72DC-6415-147B-313C-A89E0F445346}"/>
              </a:ext>
            </a:extLst>
          </p:cNvPr>
          <p:cNvSpPr/>
          <p:nvPr/>
        </p:nvSpPr>
        <p:spPr>
          <a:xfrm>
            <a:off x="1095144" y="4751738"/>
            <a:ext cx="8858050" cy="576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en-US" sz="3200" b="1" dirty="0">
              <a:solidFill>
                <a:srgbClr val="C2ADFF"/>
              </a:solidFill>
              <a:latin typeface="Neue Haas Grotesk Text Pro"/>
              <a:ea typeface="Sora Bold"/>
              <a:cs typeface="Mang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344362-5591-EF74-4275-6F3CB4C35B5B}"/>
              </a:ext>
            </a:extLst>
          </p:cNvPr>
          <p:cNvCxnSpPr/>
          <p:nvPr/>
        </p:nvCxnSpPr>
        <p:spPr>
          <a:xfrm>
            <a:off x="1095144" y="3533776"/>
            <a:ext cx="819173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68B621B-DEF6-1007-55F3-C4BBCB273881}"/>
              </a:ext>
            </a:extLst>
          </p:cNvPr>
          <p:cNvSpPr txBox="1"/>
          <p:nvPr/>
        </p:nvSpPr>
        <p:spPr>
          <a:xfrm>
            <a:off x="1095144" y="7066326"/>
            <a:ext cx="8610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2ADFF"/>
                </a:solidFill>
                <a:latin typeface="Neue Haas Grotesk Text Pro" panose="020B0504020202020204" pitchFamily="34" charset="0"/>
              </a:rPr>
              <a:t>info@berylliuminfosec.com </a:t>
            </a:r>
            <a:r>
              <a:rPr lang="en-US" sz="2800" b="1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|</a:t>
            </a:r>
            <a:r>
              <a:rPr lang="en-US" sz="2800" b="1" dirty="0">
                <a:solidFill>
                  <a:srgbClr val="C2ADFF"/>
                </a:solidFill>
                <a:latin typeface="Neue Haas Grotesk Text Pro" panose="020B0504020202020204" pitchFamily="34" charset="0"/>
              </a:rPr>
              <a:t> cmmc.info@ati.org</a:t>
            </a:r>
          </a:p>
        </p:txBody>
      </p:sp>
      <p:sp>
        <p:nvSpPr>
          <p:cNvPr id="12" name="Capability and Services Overview">
            <a:extLst>
              <a:ext uri="{FF2B5EF4-FFF2-40B4-BE49-F238E27FC236}">
                <a16:creationId xmlns:a16="http://schemas.microsoft.com/office/drawing/2014/main" id="{A12D792C-96E6-B355-B9B2-83A6F3DAE2AD}"/>
              </a:ext>
            </a:extLst>
          </p:cNvPr>
          <p:cNvSpPr/>
          <p:nvPr/>
        </p:nvSpPr>
        <p:spPr>
          <a:xfrm>
            <a:off x="1095143" y="6354408"/>
            <a:ext cx="3438525" cy="726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en-US" sz="4000" b="1" dirty="0">
              <a:solidFill>
                <a:srgbClr val="C2ADFF"/>
              </a:solidFill>
              <a:latin typeface="Neue Haas Grotesk Text Pro"/>
              <a:ea typeface="Sora Bold"/>
              <a:cs typeface="Mang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C1C905-8F06-3876-1A1B-644BD6D8B427}"/>
              </a:ext>
            </a:extLst>
          </p:cNvPr>
          <p:cNvSpPr txBox="1"/>
          <p:nvPr/>
        </p:nvSpPr>
        <p:spPr>
          <a:xfrm>
            <a:off x="1095142" y="6696994"/>
            <a:ext cx="372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eue Haas Grotesk Text Pro" panose="020B0504020202020204" pitchFamily="34" charset="0"/>
              </a:rPr>
              <a:t>Want to discuss in more detail?</a:t>
            </a:r>
          </a:p>
        </p:txBody>
      </p:sp>
      <p:pic>
        <p:nvPicPr>
          <p:cNvPr id="16" name="Picture 15" descr="A black and white logo&#10;&#10;AI-generated content may be incorrect.">
            <a:extLst>
              <a:ext uri="{FF2B5EF4-FFF2-40B4-BE49-F238E27FC236}">
                <a16:creationId xmlns:a16="http://schemas.microsoft.com/office/drawing/2014/main" id="{2125C685-C9B8-B9F5-7151-07574C533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017" y="8649356"/>
            <a:ext cx="3824669" cy="925788"/>
          </a:xfrm>
          <a:prstGeom prst="rect">
            <a:avLst/>
          </a:prstGeom>
        </p:spPr>
      </p:pic>
      <p:sp>
        <p:nvSpPr>
          <p:cNvPr id="2" name="Capability and Services Overview">
            <a:extLst>
              <a:ext uri="{FF2B5EF4-FFF2-40B4-BE49-F238E27FC236}">
                <a16:creationId xmlns:a16="http://schemas.microsoft.com/office/drawing/2014/main" id="{B0B30F81-DDCA-A0E0-0CBB-F7F46FAA35C4}"/>
              </a:ext>
            </a:extLst>
          </p:cNvPr>
          <p:cNvSpPr/>
          <p:nvPr/>
        </p:nvSpPr>
        <p:spPr>
          <a:xfrm>
            <a:off x="1095142" y="4083073"/>
            <a:ext cx="10238029" cy="832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4800" b="1" dirty="0">
                <a:solidFill>
                  <a:schemeClr val="bg1"/>
                </a:solidFill>
                <a:latin typeface="Neue Haas Grotesk Text Pro"/>
                <a:ea typeface="Sora Bold"/>
                <a:cs typeface="Mangal"/>
              </a:rPr>
              <a:t>CMMC </a:t>
            </a:r>
            <a:r>
              <a:rPr lang="en-US" sz="4800" b="1" dirty="0">
                <a:solidFill>
                  <a:srgbClr val="C2ADFF"/>
                </a:solidFill>
                <a:latin typeface="Neue Haas Grotesk Text Pro"/>
                <a:ea typeface="Sora Bold"/>
                <a:cs typeface="Mangal"/>
              </a:rPr>
              <a:t>is Here</a:t>
            </a:r>
            <a:endParaRPr lang="en-US" sz="5400" b="1" dirty="0">
              <a:solidFill>
                <a:srgbClr val="C2ADFF"/>
              </a:solidFill>
              <a:latin typeface="Neue Haas Grotesk Text Pro"/>
              <a:ea typeface="Sora Bold"/>
              <a:cs typeface="Mangal"/>
            </a:endParaRPr>
          </a:p>
        </p:txBody>
      </p:sp>
      <p:sp>
        <p:nvSpPr>
          <p:cNvPr id="5" name="Capability and Services Overview">
            <a:extLst>
              <a:ext uri="{FF2B5EF4-FFF2-40B4-BE49-F238E27FC236}">
                <a16:creationId xmlns:a16="http://schemas.microsoft.com/office/drawing/2014/main" id="{B4DB19DB-5C44-6FBE-6A94-48FB7AFC05E6}"/>
              </a:ext>
            </a:extLst>
          </p:cNvPr>
          <p:cNvSpPr/>
          <p:nvPr/>
        </p:nvSpPr>
        <p:spPr>
          <a:xfrm>
            <a:off x="1143000" y="4915202"/>
            <a:ext cx="9925050" cy="14247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3600" b="1" dirty="0">
                <a:solidFill>
                  <a:schemeClr val="bg1"/>
                </a:solidFill>
                <a:latin typeface="Neue Haas Grotesk Text Pro"/>
                <a:ea typeface="Sora Bold"/>
                <a:cs typeface="Mangal"/>
              </a:rPr>
              <a:t>Pursuing </a:t>
            </a:r>
            <a:r>
              <a:rPr lang="en-US" sz="3600" b="1" dirty="0">
                <a:solidFill>
                  <a:srgbClr val="C2ADFF"/>
                </a:solidFill>
                <a:latin typeface="Neue Haas Grotesk Text Pro"/>
                <a:ea typeface="Sora Bold"/>
                <a:cs typeface="Mangal"/>
              </a:rPr>
              <a:t>CUI Contracts </a:t>
            </a:r>
            <a:r>
              <a:rPr lang="en-US" sz="3600" b="1" dirty="0">
                <a:solidFill>
                  <a:schemeClr val="bg1"/>
                </a:solidFill>
                <a:latin typeface="Neue Haas Grotesk Text Pro"/>
                <a:ea typeface="Sora Bold"/>
                <a:cs typeface="Mangal"/>
              </a:rPr>
              <a:t>For The First Time</a:t>
            </a:r>
            <a:endParaRPr lang="en-US" sz="3600" b="1" dirty="0">
              <a:solidFill>
                <a:srgbClr val="C2ADFF"/>
              </a:solidFill>
              <a:latin typeface="Neue Haas Grotesk Text Pro"/>
              <a:ea typeface="Sora Bold"/>
              <a:cs typeface="Mangal"/>
            </a:endParaRPr>
          </a:p>
        </p:txBody>
      </p:sp>
      <p:pic>
        <p:nvPicPr>
          <p:cNvPr id="9" name="Picture 8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B29E3D34-BA5F-82B9-4929-D583DB8D2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557" y="8524893"/>
            <a:ext cx="3314674" cy="117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25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46052-D598-EA1B-7857-CE599670A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180E10-2C41-2FD2-C87A-38813ED10830}"/>
              </a:ext>
            </a:extLst>
          </p:cNvPr>
          <p:cNvSpPr/>
          <p:nvPr/>
        </p:nvSpPr>
        <p:spPr>
          <a:xfrm>
            <a:off x="0" y="0"/>
            <a:ext cx="18288000" cy="1427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m">
            <a:extLst>
              <a:ext uri="{FF2B5EF4-FFF2-40B4-BE49-F238E27FC236}">
                <a16:creationId xmlns:a16="http://schemas.microsoft.com/office/drawing/2014/main" id="{42069425-8C9D-0992-DA8D-2CAF6D10150B}"/>
              </a:ext>
            </a:extLst>
          </p:cNvPr>
          <p:cNvSpPr/>
          <p:nvPr/>
        </p:nvSpPr>
        <p:spPr>
          <a:xfrm>
            <a:off x="1169420" y="240126"/>
            <a:ext cx="1596904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8100"/>
              </a:lnSpc>
            </a:pPr>
            <a:r>
              <a:rPr lang="en-US" sz="5400" b="1" dirty="0">
                <a:solidFill>
                  <a:schemeClr val="bg1"/>
                </a:solidFill>
                <a:latin typeface="Neue Haas Grotesk Text Pro"/>
                <a:ea typeface="Sora SemiBold"/>
              </a:rPr>
              <a:t>What is </a:t>
            </a:r>
            <a:r>
              <a:rPr lang="en-US" sz="5400" b="1" dirty="0">
                <a:solidFill>
                  <a:srgbClr val="C2ADFF"/>
                </a:solidFill>
                <a:latin typeface="Neue Haas Grotesk Text Pro"/>
                <a:ea typeface="Sora SemiBold"/>
              </a:rPr>
              <a:t>CUI?</a:t>
            </a:r>
          </a:p>
        </p:txBody>
      </p:sp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796BA3E-C33D-98DA-B8B1-EC33D7E2F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20" y="9097175"/>
            <a:ext cx="2664752" cy="666188"/>
          </a:xfrm>
          <a:prstGeom prst="rect">
            <a:avLst/>
          </a:prstGeom>
        </p:spPr>
      </p:pic>
      <p:sp>
        <p:nvSpPr>
          <p:cNvPr id="2" name="A brief description here about what your team goal is and what youre working towards">
            <a:extLst>
              <a:ext uri="{FF2B5EF4-FFF2-40B4-BE49-F238E27FC236}">
                <a16:creationId xmlns:a16="http://schemas.microsoft.com/office/drawing/2014/main" id="{691546D6-0F20-D70A-AA40-1F51949BD970}"/>
              </a:ext>
            </a:extLst>
          </p:cNvPr>
          <p:cNvSpPr/>
          <p:nvPr/>
        </p:nvSpPr>
        <p:spPr>
          <a:xfrm>
            <a:off x="1173497" y="2121384"/>
            <a:ext cx="16477689" cy="253226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6B1ADC"/>
                </a:solidFill>
                <a:latin typeface="Neue Haas Grotesk Text Pro"/>
                <a:cs typeface="Sora SemiBold" pitchFamily="2" charset="0"/>
              </a:rPr>
              <a:t>Controlled Unclassified Information (CUI) </a:t>
            </a:r>
            <a:r>
              <a:rPr lang="en-US" sz="3600" b="1" dirty="0">
                <a:latin typeface="Neue Haas Grotesk Text Pro"/>
                <a:cs typeface="Sora SemiBold" pitchFamily="2" charset="0"/>
              </a:rPr>
              <a:t>is information that requires safeguarding or dissemination controls pursuant to and consistent with applicable law, regulations, and government-wide policies but is </a:t>
            </a:r>
            <a:r>
              <a:rPr lang="en-US" sz="3600" b="1" dirty="0">
                <a:solidFill>
                  <a:srgbClr val="6B1ADC"/>
                </a:solidFill>
                <a:latin typeface="Neue Haas Grotesk Text Pro"/>
                <a:cs typeface="Sora SemiBold" pitchFamily="2" charset="0"/>
              </a:rPr>
              <a:t>not classified</a:t>
            </a:r>
            <a:r>
              <a:rPr lang="en-US" sz="3600" b="1" dirty="0">
                <a:latin typeface="Neue Haas Grotesk Text Pro"/>
                <a:cs typeface="Sora SemiBold" pitchFamily="2" charset="0"/>
              </a:rPr>
              <a:t> under Executive Order 13526 or the Atomic Energy Act, as amended.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54B74762-8314-EF0A-69DA-2BF810364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886" y="9117664"/>
            <a:ext cx="2101964" cy="681927"/>
          </a:xfrm>
          <a:prstGeom prst="rect">
            <a:avLst/>
          </a:prstGeom>
        </p:spPr>
      </p:pic>
      <p:sp>
        <p:nvSpPr>
          <p:cNvPr id="7" name="A brief description here about what your team goal is and what youre working towards">
            <a:extLst>
              <a:ext uri="{FF2B5EF4-FFF2-40B4-BE49-F238E27FC236}">
                <a16:creationId xmlns:a16="http://schemas.microsoft.com/office/drawing/2014/main" id="{B3C47B91-15B3-D030-1FD6-1C7200A9DF96}"/>
              </a:ext>
            </a:extLst>
          </p:cNvPr>
          <p:cNvSpPr/>
          <p:nvPr/>
        </p:nvSpPr>
        <p:spPr>
          <a:xfrm>
            <a:off x="1169420" y="5143500"/>
            <a:ext cx="5835537" cy="253226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CUI Program established by </a:t>
            </a:r>
            <a:r>
              <a:rPr lang="en-US" sz="3600" b="1" dirty="0">
                <a:solidFill>
                  <a:srgbClr val="6B1ADC"/>
                </a:solidFill>
                <a:latin typeface="Neue Haas Grotesk Text Pro"/>
                <a:cs typeface="Sora SemiBold" pitchFamily="2" charset="0"/>
              </a:rPr>
              <a:t>Executive Order 13556</a:t>
            </a:r>
            <a:r>
              <a:rPr lang="en-US" sz="3600" b="1" dirty="0">
                <a:latin typeface="Neue Haas Grotesk Text Pro"/>
                <a:cs typeface="Sora SemiBold" pitchFamily="2" charset="0"/>
              </a:rPr>
              <a:t> in November 2010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</p:txBody>
      </p:sp>
      <p:pic>
        <p:nvPicPr>
          <p:cNvPr id="10" name="Picture 9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1D3522B6-9020-9F3B-7442-7963322DB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8824" y="4363045"/>
            <a:ext cx="7730688" cy="54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3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A1EF6C-5528-31BF-E25E-4DB7A147C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D207E3-D2C6-0AB4-A8C5-275D57B938DD}"/>
              </a:ext>
            </a:extLst>
          </p:cNvPr>
          <p:cNvSpPr/>
          <p:nvPr/>
        </p:nvSpPr>
        <p:spPr>
          <a:xfrm>
            <a:off x="0" y="0"/>
            <a:ext cx="18288000" cy="1427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m">
            <a:extLst>
              <a:ext uri="{FF2B5EF4-FFF2-40B4-BE49-F238E27FC236}">
                <a16:creationId xmlns:a16="http://schemas.microsoft.com/office/drawing/2014/main" id="{5EC12C4F-DE75-E980-5ED5-54B58B31DAAA}"/>
              </a:ext>
            </a:extLst>
          </p:cNvPr>
          <p:cNvSpPr/>
          <p:nvPr/>
        </p:nvSpPr>
        <p:spPr>
          <a:xfrm>
            <a:off x="1169420" y="240126"/>
            <a:ext cx="1596904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8100"/>
              </a:lnSpc>
            </a:pPr>
            <a:r>
              <a:rPr lang="en-US" sz="5400" b="1" dirty="0">
                <a:solidFill>
                  <a:schemeClr val="bg1"/>
                </a:solidFill>
                <a:latin typeface="Neue Haas Grotesk Text Pro"/>
                <a:ea typeface="Sora SemiBold"/>
              </a:rPr>
              <a:t>CUI in the </a:t>
            </a:r>
            <a:r>
              <a:rPr lang="en-US" sz="5400" b="1" dirty="0" err="1">
                <a:solidFill>
                  <a:srgbClr val="C2ADFF"/>
                </a:solidFill>
                <a:latin typeface="Neue Haas Grotesk Text Pro"/>
                <a:ea typeface="Sora SemiBold"/>
              </a:rPr>
              <a:t>DoW</a:t>
            </a:r>
            <a:endParaRPr lang="en-US" sz="5400" b="1" dirty="0">
              <a:solidFill>
                <a:srgbClr val="C2ADFF"/>
              </a:solidFill>
              <a:latin typeface="Neue Haas Grotesk Text Pro"/>
              <a:ea typeface="Sora SemiBold"/>
            </a:endParaRPr>
          </a:p>
        </p:txBody>
      </p:sp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92B542E-6771-5172-4E51-A73353B91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20" y="9097175"/>
            <a:ext cx="2664752" cy="666188"/>
          </a:xfrm>
          <a:prstGeom prst="rect">
            <a:avLst/>
          </a:prstGeom>
        </p:spPr>
      </p:pic>
      <p:sp>
        <p:nvSpPr>
          <p:cNvPr id="2" name="A brief description here about what your team goal is and what youre working towards">
            <a:extLst>
              <a:ext uri="{FF2B5EF4-FFF2-40B4-BE49-F238E27FC236}">
                <a16:creationId xmlns:a16="http://schemas.microsoft.com/office/drawing/2014/main" id="{85830182-4128-989C-41DD-3D93FFFF9F6B}"/>
              </a:ext>
            </a:extLst>
          </p:cNvPr>
          <p:cNvSpPr/>
          <p:nvPr/>
        </p:nvSpPr>
        <p:spPr>
          <a:xfrm>
            <a:off x="1169420" y="2019386"/>
            <a:ext cx="16477689" cy="253226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Controlled Unclassified Information (CUI) is </a:t>
            </a:r>
            <a:r>
              <a:rPr lang="en-US" sz="3600" b="1" dirty="0">
                <a:solidFill>
                  <a:srgbClr val="6B1ADC"/>
                </a:solidFill>
                <a:latin typeface="Neue Haas Grotesk Text Pro"/>
                <a:cs typeface="Sora SemiBold" pitchFamily="2" charset="0"/>
              </a:rPr>
              <a:t>sensitive information</a:t>
            </a:r>
            <a:r>
              <a:rPr lang="en-US" sz="3600" b="1" dirty="0">
                <a:latin typeface="Neue Haas Grotesk Text Pro"/>
                <a:cs typeface="Sora SemiBold" pitchFamily="2" charset="0"/>
              </a:rPr>
              <a:t> that does not meet the criteria for classification but </a:t>
            </a:r>
            <a:r>
              <a:rPr lang="en-US" sz="3600" b="1" dirty="0">
                <a:solidFill>
                  <a:srgbClr val="6B1ADC"/>
                </a:solidFill>
                <a:latin typeface="Neue Haas Grotesk Text Pro"/>
                <a:cs typeface="Sora SemiBold" pitchFamily="2" charset="0"/>
              </a:rPr>
              <a:t>must still be protected</a:t>
            </a:r>
            <a:r>
              <a:rPr lang="en-US" sz="3600" b="1" dirty="0">
                <a:latin typeface="Neue Haas Grotesk Text Pro"/>
                <a:cs typeface="Sora SemiBold" pitchFamily="2" charset="0"/>
              </a:rPr>
              <a:t>.  It is Government-created or owned </a:t>
            </a:r>
            <a:r>
              <a:rPr lang="en-US" sz="3600" b="1" dirty="0">
                <a:solidFill>
                  <a:srgbClr val="6B1ADC"/>
                </a:solidFill>
                <a:latin typeface="Neue Haas Grotesk Text Pro"/>
                <a:cs typeface="Sora SemiBold" pitchFamily="2" charset="0"/>
              </a:rPr>
              <a:t>UNCLASSIFIED</a:t>
            </a:r>
            <a:r>
              <a:rPr lang="en-US" sz="3600" b="1" dirty="0">
                <a:latin typeface="Neue Haas Grotesk Text Pro"/>
                <a:cs typeface="Sora SemiBold" pitchFamily="2" charset="0"/>
              </a:rPr>
              <a:t> information that allows for, or requires, safeguarding and dissemination controls in accordance with laws, regulations, or Government-wide policies. 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92F4EB4E-68DE-F011-5D31-FBC2F8B29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886" y="9117664"/>
            <a:ext cx="2101964" cy="681927"/>
          </a:xfrm>
          <a:prstGeom prst="rect">
            <a:avLst/>
          </a:prstGeom>
        </p:spPr>
      </p:pic>
      <p:sp>
        <p:nvSpPr>
          <p:cNvPr id="7" name="A brief description here about what your team goal is and what youre working towards">
            <a:extLst>
              <a:ext uri="{FF2B5EF4-FFF2-40B4-BE49-F238E27FC236}">
                <a16:creationId xmlns:a16="http://schemas.microsoft.com/office/drawing/2014/main" id="{E5060F5C-3D43-2AC6-BC17-5811FC46DBBC}"/>
              </a:ext>
            </a:extLst>
          </p:cNvPr>
          <p:cNvSpPr/>
          <p:nvPr/>
        </p:nvSpPr>
        <p:spPr>
          <a:xfrm>
            <a:off x="1169420" y="5143500"/>
            <a:ext cx="5835537" cy="3124114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DoD Instruction 5200.48 established the DoD CUI program in March 2020.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Resources available at </a:t>
            </a:r>
            <a:r>
              <a:rPr lang="en-US" sz="3600" b="1" dirty="0">
                <a:latin typeface="Neue Haas Grotesk Text Pro"/>
                <a:cs typeface="Sora SemiBold" pitchFamily="2" charset="0"/>
                <a:hlinkClick r:id="rId5"/>
              </a:rPr>
              <a:t>https://www.dodcui.mil/</a:t>
            </a:r>
            <a:r>
              <a:rPr lang="en-US" sz="3600" b="1" dirty="0">
                <a:latin typeface="Neue Haas Grotesk Text Pro"/>
                <a:cs typeface="Sora SemiBold" pitchFamily="2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</p:txBody>
      </p:sp>
      <p:pic>
        <p:nvPicPr>
          <p:cNvPr id="5" name="Picture 4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B050923C-57B9-3CBC-F8DF-1309493542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7495" y="4996544"/>
            <a:ext cx="6474344" cy="458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8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4DE8D3-45C2-9134-C782-DFAA87D1F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2098CC-A345-7D58-C596-A5549B9C67B1}"/>
              </a:ext>
            </a:extLst>
          </p:cNvPr>
          <p:cNvSpPr/>
          <p:nvPr/>
        </p:nvSpPr>
        <p:spPr>
          <a:xfrm>
            <a:off x="0" y="0"/>
            <a:ext cx="18288000" cy="1427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m">
            <a:extLst>
              <a:ext uri="{FF2B5EF4-FFF2-40B4-BE49-F238E27FC236}">
                <a16:creationId xmlns:a16="http://schemas.microsoft.com/office/drawing/2014/main" id="{3AA14CDB-C2A0-5945-ABE1-9B40EDD0BA97}"/>
              </a:ext>
            </a:extLst>
          </p:cNvPr>
          <p:cNvSpPr/>
          <p:nvPr/>
        </p:nvSpPr>
        <p:spPr>
          <a:xfrm>
            <a:off x="1169420" y="240126"/>
            <a:ext cx="1596904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8100"/>
              </a:lnSpc>
            </a:pPr>
            <a:r>
              <a:rPr lang="en-US" sz="5400" b="1" dirty="0">
                <a:solidFill>
                  <a:schemeClr val="bg1"/>
                </a:solidFill>
                <a:latin typeface="Neue Haas Grotesk Text Pro"/>
                <a:ea typeface="Sora SemiBold"/>
              </a:rPr>
              <a:t>How To Identify </a:t>
            </a:r>
            <a:r>
              <a:rPr lang="en-US" sz="5400" b="1" dirty="0">
                <a:solidFill>
                  <a:srgbClr val="C2ADFF"/>
                </a:solidFill>
                <a:latin typeface="Neue Haas Grotesk Text Pro"/>
                <a:ea typeface="Sora SemiBold"/>
              </a:rPr>
              <a:t>CUI</a:t>
            </a:r>
          </a:p>
        </p:txBody>
      </p:sp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49A966D-84E5-F634-835D-F17D2E2F8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20" y="9097175"/>
            <a:ext cx="2664752" cy="666188"/>
          </a:xfrm>
          <a:prstGeom prst="rect">
            <a:avLst/>
          </a:prstGeom>
        </p:spPr>
      </p:pic>
      <p:sp>
        <p:nvSpPr>
          <p:cNvPr id="2" name="A brief description here about what your team goal is and what youre working towards">
            <a:extLst>
              <a:ext uri="{FF2B5EF4-FFF2-40B4-BE49-F238E27FC236}">
                <a16:creationId xmlns:a16="http://schemas.microsoft.com/office/drawing/2014/main" id="{0C6E1983-87F8-716D-BBF6-0EC8895D54B3}"/>
              </a:ext>
            </a:extLst>
          </p:cNvPr>
          <p:cNvSpPr/>
          <p:nvPr/>
        </p:nvSpPr>
        <p:spPr>
          <a:xfrm>
            <a:off x="1169420" y="2019386"/>
            <a:ext cx="16477689" cy="2532260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Documents must be marked, at a minimum with “CUI” in the banner and footer of the document. 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Portion markings may also be included to identify individual sections, parts, paragraphs, etc. with either (U) or (CUI) as applicable.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>
              <a:lnSpc>
                <a:spcPct val="90000"/>
              </a:lnSpc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The first page of the document or material including CUI will include a CUI designation indicator.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48A5925C-4B94-4C6A-4EF0-57C58A0A9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886" y="9117664"/>
            <a:ext cx="2101964" cy="681927"/>
          </a:xfrm>
          <a:prstGeom prst="rect">
            <a:avLst/>
          </a:prstGeom>
        </p:spPr>
      </p:pic>
      <p:sp>
        <p:nvSpPr>
          <p:cNvPr id="7" name="A brief description here about what your team goal is and what youre working towards">
            <a:extLst>
              <a:ext uri="{FF2B5EF4-FFF2-40B4-BE49-F238E27FC236}">
                <a16:creationId xmlns:a16="http://schemas.microsoft.com/office/drawing/2014/main" id="{6065ECB0-E60F-5711-0A00-EDBDACFE3632}"/>
              </a:ext>
            </a:extLst>
          </p:cNvPr>
          <p:cNvSpPr/>
          <p:nvPr/>
        </p:nvSpPr>
        <p:spPr>
          <a:xfrm>
            <a:off x="1169420" y="5143500"/>
            <a:ext cx="15534709" cy="3124114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</p:txBody>
      </p:sp>
      <p:pic>
        <p:nvPicPr>
          <p:cNvPr id="8" name="Picture 7" descr="Text&#10;&#10;AI-generated content may be incorrect.">
            <a:extLst>
              <a:ext uri="{FF2B5EF4-FFF2-40B4-BE49-F238E27FC236}">
                <a16:creationId xmlns:a16="http://schemas.microsoft.com/office/drawing/2014/main" id="{4EE6653A-E1D4-9C07-DDE3-20AC4A3A2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147" y="6146072"/>
            <a:ext cx="9773761" cy="27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8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7673C2-A9D4-C4C9-A32E-59E9F661C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14A2-CC69-B34B-CE5D-AA9D6267D7A9}"/>
              </a:ext>
            </a:extLst>
          </p:cNvPr>
          <p:cNvSpPr/>
          <p:nvPr/>
        </p:nvSpPr>
        <p:spPr>
          <a:xfrm>
            <a:off x="0" y="0"/>
            <a:ext cx="18288000" cy="1427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m">
            <a:extLst>
              <a:ext uri="{FF2B5EF4-FFF2-40B4-BE49-F238E27FC236}">
                <a16:creationId xmlns:a16="http://schemas.microsoft.com/office/drawing/2014/main" id="{338A5C1B-01EE-D122-1FBE-F38266FF1790}"/>
              </a:ext>
            </a:extLst>
          </p:cNvPr>
          <p:cNvSpPr/>
          <p:nvPr/>
        </p:nvSpPr>
        <p:spPr>
          <a:xfrm>
            <a:off x="1169420" y="240126"/>
            <a:ext cx="1596904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8100"/>
              </a:lnSpc>
            </a:pPr>
            <a:r>
              <a:rPr lang="en-US" sz="5400" b="1" dirty="0">
                <a:solidFill>
                  <a:schemeClr val="bg1"/>
                </a:solidFill>
                <a:latin typeface="Neue Haas Grotesk Text Pro"/>
                <a:ea typeface="Sora SemiBold"/>
              </a:rPr>
              <a:t>CUI </a:t>
            </a:r>
            <a:r>
              <a:rPr lang="en-US" sz="5400" b="1" dirty="0">
                <a:solidFill>
                  <a:srgbClr val="C2ADFF"/>
                </a:solidFill>
                <a:latin typeface="Neue Haas Grotesk Text Pro"/>
                <a:ea typeface="Sora SemiBold"/>
              </a:rPr>
              <a:t>Categories</a:t>
            </a:r>
          </a:p>
        </p:txBody>
      </p:sp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1DC9C2B-3E17-120F-A534-FDE90F593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20" y="9097175"/>
            <a:ext cx="2664752" cy="666188"/>
          </a:xfrm>
          <a:prstGeom prst="rect">
            <a:avLst/>
          </a:prstGeom>
        </p:spPr>
      </p:pic>
      <p:sp>
        <p:nvSpPr>
          <p:cNvPr id="2" name="A brief description here about what your team goal is and what youre working towards">
            <a:extLst>
              <a:ext uri="{FF2B5EF4-FFF2-40B4-BE49-F238E27FC236}">
                <a16:creationId xmlns:a16="http://schemas.microsoft.com/office/drawing/2014/main" id="{7E028E0B-4F3C-5018-D8D1-5905E4B4F6B5}"/>
              </a:ext>
            </a:extLst>
          </p:cNvPr>
          <p:cNvSpPr/>
          <p:nvPr/>
        </p:nvSpPr>
        <p:spPr>
          <a:xfrm>
            <a:off x="1169421" y="2019386"/>
            <a:ext cx="6668294" cy="1850485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CUI Markings should also include the abbreviation for the applicable category of CUI. Categories and their abbreviations can be found at </a:t>
            </a:r>
            <a:r>
              <a:rPr lang="en-US" sz="3600" b="1" dirty="0">
                <a:latin typeface="Neue Haas Grotesk Text Pro"/>
                <a:cs typeface="Sora SemiBold" pitchFamily="2" charset="0"/>
                <a:hlinkClick r:id="rId4"/>
              </a:rPr>
              <a:t>https://www.dodcui.mil/CUI-Categories-and-Abbreviations/</a:t>
            </a:r>
            <a:r>
              <a:rPr lang="en-US" sz="3600" b="1" dirty="0">
                <a:latin typeface="Neue Haas Grotesk Text Pro"/>
                <a:cs typeface="Sora SemiBold" pitchFamily="2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1A1B1708-DAAF-9072-BCA3-88BBCF807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886" y="9117664"/>
            <a:ext cx="2101964" cy="68192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1B1F229-CC2A-1321-2965-BB46FF6768C2}"/>
              </a:ext>
            </a:extLst>
          </p:cNvPr>
          <p:cNvGrpSpPr/>
          <p:nvPr/>
        </p:nvGrpSpPr>
        <p:grpSpPr>
          <a:xfrm>
            <a:off x="8980715" y="2019386"/>
            <a:ext cx="8484326" cy="6755292"/>
            <a:chOff x="8980715" y="2019386"/>
            <a:chExt cx="8484326" cy="6755292"/>
          </a:xfrm>
        </p:grpSpPr>
        <p:pic>
          <p:nvPicPr>
            <p:cNvPr id="5" name="Picture 4" descr="Table&#10;&#10;AI-generated content may be incorrect.">
              <a:extLst>
                <a:ext uri="{FF2B5EF4-FFF2-40B4-BE49-F238E27FC236}">
                  <a16:creationId xmlns:a16="http://schemas.microsoft.com/office/drawing/2014/main" id="{604405C3-E404-09B3-74C1-25466D48C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80715" y="2019386"/>
              <a:ext cx="8484326" cy="675529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05C830-60AC-B580-6C31-CAB1C2C1CE20}"/>
                </a:ext>
              </a:extLst>
            </p:cNvPr>
            <p:cNvSpPr/>
            <p:nvPr/>
          </p:nvSpPr>
          <p:spPr>
            <a:xfrm>
              <a:off x="9144000" y="7641771"/>
              <a:ext cx="7994469" cy="195943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042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CBE13B-A4AA-E896-0118-9AE64077C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9858E6-E6A0-C379-BBFC-9FF6E85AEBC5}"/>
              </a:ext>
            </a:extLst>
          </p:cNvPr>
          <p:cNvSpPr/>
          <p:nvPr/>
        </p:nvSpPr>
        <p:spPr>
          <a:xfrm>
            <a:off x="0" y="0"/>
            <a:ext cx="18288000" cy="1427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m">
            <a:extLst>
              <a:ext uri="{FF2B5EF4-FFF2-40B4-BE49-F238E27FC236}">
                <a16:creationId xmlns:a16="http://schemas.microsoft.com/office/drawing/2014/main" id="{8651D465-9177-498B-1EC6-B3DA5CB39998}"/>
              </a:ext>
            </a:extLst>
          </p:cNvPr>
          <p:cNvSpPr/>
          <p:nvPr/>
        </p:nvSpPr>
        <p:spPr>
          <a:xfrm>
            <a:off x="1169420" y="240126"/>
            <a:ext cx="1596904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8100"/>
              </a:lnSpc>
            </a:pPr>
            <a:r>
              <a:rPr lang="en-US" sz="5400" b="1" dirty="0">
                <a:solidFill>
                  <a:schemeClr val="bg1"/>
                </a:solidFill>
                <a:latin typeface="Neue Haas Grotesk Text Pro"/>
                <a:ea typeface="Sora SemiBold"/>
              </a:rPr>
              <a:t>Distribution/Dissemination </a:t>
            </a:r>
            <a:r>
              <a:rPr lang="en-US" sz="5400" b="1" dirty="0">
                <a:solidFill>
                  <a:srgbClr val="C2ADFF"/>
                </a:solidFill>
                <a:latin typeface="Neue Haas Grotesk Text Pro"/>
                <a:ea typeface="Sora SemiBold"/>
              </a:rPr>
              <a:t>Controls</a:t>
            </a:r>
          </a:p>
        </p:txBody>
      </p:sp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50D1E34-EBFD-7BF0-937D-3E3101C50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20" y="9097175"/>
            <a:ext cx="2664752" cy="666188"/>
          </a:xfrm>
          <a:prstGeom prst="rect">
            <a:avLst/>
          </a:prstGeom>
        </p:spPr>
      </p:pic>
      <p:sp>
        <p:nvSpPr>
          <p:cNvPr id="2" name="A brief description here about what your team goal is and what youre working towards">
            <a:extLst>
              <a:ext uri="{FF2B5EF4-FFF2-40B4-BE49-F238E27FC236}">
                <a16:creationId xmlns:a16="http://schemas.microsoft.com/office/drawing/2014/main" id="{69A80F59-1A97-4521-F5DB-F644D50FBB81}"/>
              </a:ext>
            </a:extLst>
          </p:cNvPr>
          <p:cNvSpPr/>
          <p:nvPr/>
        </p:nvSpPr>
        <p:spPr>
          <a:xfrm>
            <a:off x="1169420" y="2019386"/>
            <a:ext cx="16477689" cy="1148357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DoD Instruction 5230.24 established distribution statements for DoD Technical Information.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11AD8BCF-C7AF-37BF-7046-2C0382F14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886" y="9117664"/>
            <a:ext cx="2101964" cy="681927"/>
          </a:xfrm>
          <a:prstGeom prst="rect">
            <a:avLst/>
          </a:prstGeom>
        </p:spPr>
      </p:pic>
      <p:sp>
        <p:nvSpPr>
          <p:cNvPr id="7" name="A brief description here about what your team goal is and what youre working towards">
            <a:extLst>
              <a:ext uri="{FF2B5EF4-FFF2-40B4-BE49-F238E27FC236}">
                <a16:creationId xmlns:a16="http://schemas.microsoft.com/office/drawing/2014/main" id="{F31CC974-C94B-5FCF-8BF7-F01958156375}"/>
              </a:ext>
            </a:extLst>
          </p:cNvPr>
          <p:cNvSpPr/>
          <p:nvPr/>
        </p:nvSpPr>
        <p:spPr>
          <a:xfrm>
            <a:off x="1169420" y="5143500"/>
            <a:ext cx="15534709" cy="3124114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</p:txBody>
      </p:sp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445BBB58-B6D2-56B8-400F-55F9E6354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104" y="3167743"/>
            <a:ext cx="12725339" cy="59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6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DA08FC-EE05-D7D2-D87F-693F6E707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882E52-E7DC-7700-9CE7-5CB062D8D1E7}"/>
              </a:ext>
            </a:extLst>
          </p:cNvPr>
          <p:cNvSpPr/>
          <p:nvPr/>
        </p:nvSpPr>
        <p:spPr>
          <a:xfrm>
            <a:off x="0" y="0"/>
            <a:ext cx="18288000" cy="1427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m">
            <a:extLst>
              <a:ext uri="{FF2B5EF4-FFF2-40B4-BE49-F238E27FC236}">
                <a16:creationId xmlns:a16="http://schemas.microsoft.com/office/drawing/2014/main" id="{D3BA9576-2074-DD37-695E-0F869BFB067F}"/>
              </a:ext>
            </a:extLst>
          </p:cNvPr>
          <p:cNvSpPr/>
          <p:nvPr/>
        </p:nvSpPr>
        <p:spPr>
          <a:xfrm>
            <a:off x="1169420" y="240126"/>
            <a:ext cx="1596904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8100"/>
              </a:lnSpc>
            </a:pPr>
            <a:r>
              <a:rPr lang="en-US" sz="5400" b="1" dirty="0">
                <a:solidFill>
                  <a:schemeClr val="bg1"/>
                </a:solidFill>
                <a:latin typeface="Neue Haas Grotesk Text Pro"/>
                <a:ea typeface="Sora SemiBold"/>
              </a:rPr>
              <a:t>Current </a:t>
            </a:r>
            <a:r>
              <a:rPr lang="en-US" sz="5400" b="1" dirty="0">
                <a:solidFill>
                  <a:srgbClr val="C2ADFF"/>
                </a:solidFill>
                <a:latin typeface="Neue Haas Grotesk Text Pro"/>
                <a:ea typeface="Sora SemiBold"/>
              </a:rPr>
              <a:t>CMMC Timeline</a:t>
            </a:r>
          </a:p>
        </p:txBody>
      </p:sp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A97D487-95E0-D4AF-0AFE-E8FCF4C4A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20" y="9097175"/>
            <a:ext cx="2664752" cy="666188"/>
          </a:xfrm>
          <a:prstGeom prst="rect">
            <a:avLst/>
          </a:prstGeom>
        </p:spPr>
      </p:pic>
      <p:sp>
        <p:nvSpPr>
          <p:cNvPr id="2" name="A brief description here about what your team goal is and what youre working towards">
            <a:extLst>
              <a:ext uri="{FF2B5EF4-FFF2-40B4-BE49-F238E27FC236}">
                <a16:creationId xmlns:a16="http://schemas.microsoft.com/office/drawing/2014/main" id="{6AD0B93A-A8BF-8682-EF8E-A5B809F39E63}"/>
              </a:ext>
            </a:extLst>
          </p:cNvPr>
          <p:cNvSpPr/>
          <p:nvPr/>
        </p:nvSpPr>
        <p:spPr>
          <a:xfrm>
            <a:off x="1173497" y="2121384"/>
            <a:ext cx="12858229" cy="448189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Recap: </a:t>
            </a:r>
            <a:r>
              <a:rPr lang="en-US" sz="3600" b="1" dirty="0" err="1">
                <a:latin typeface="Neue Haas Grotesk Text Pro"/>
                <a:cs typeface="Sora SemiBold" pitchFamily="2" charset="0"/>
              </a:rPr>
              <a:t>Phase-</a:t>
            </a:r>
            <a:r>
              <a:rPr lang="en-US" sz="3600" b="1" dirty="0" err="1">
                <a:solidFill>
                  <a:srgbClr val="6B1ADC"/>
                </a:solidFill>
                <a:latin typeface="Neue Haas Grotesk Text Pro"/>
                <a:cs typeface="Sora SemiBold" pitchFamily="2" charset="0"/>
              </a:rPr>
              <a:t>IN</a:t>
            </a:r>
            <a:r>
              <a:rPr lang="en-US" sz="3600" b="1" dirty="0">
                <a:latin typeface="Neue Haas Grotesk Text Pro"/>
                <a:cs typeface="Sora SemiBold" pitchFamily="2" charset="0"/>
              </a:rPr>
              <a:t> Implementation Plan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3CDB80-7FA8-508A-7124-A89D73B29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516" y="2945427"/>
            <a:ext cx="10144832" cy="5836530"/>
          </a:xfrm>
          <a:prstGeom prst="rect">
            <a:avLst/>
          </a:prstGeom>
          <a:noFill/>
          <a:ln w="28575">
            <a:solidFill>
              <a:srgbClr val="2026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2039661-CC57-AF6F-A57E-0E4BBD4446A4}"/>
              </a:ext>
            </a:extLst>
          </p:cNvPr>
          <p:cNvSpPr/>
          <p:nvPr/>
        </p:nvSpPr>
        <p:spPr>
          <a:xfrm>
            <a:off x="5413974" y="8048526"/>
            <a:ext cx="8836183" cy="5794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DA61BF-8042-B97C-206F-4EF2CE7B2366}"/>
              </a:ext>
            </a:extLst>
          </p:cNvPr>
          <p:cNvSpPr/>
          <p:nvPr/>
        </p:nvSpPr>
        <p:spPr>
          <a:xfrm>
            <a:off x="5582570" y="3697446"/>
            <a:ext cx="1991763" cy="2372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005EDF-6F9D-854C-D836-D4758A050FDD}"/>
              </a:ext>
            </a:extLst>
          </p:cNvPr>
          <p:cNvCxnSpPr>
            <a:cxnSpLocks/>
          </p:cNvCxnSpPr>
          <p:nvPr/>
        </p:nvCxnSpPr>
        <p:spPr>
          <a:xfrm>
            <a:off x="3965969" y="3872273"/>
            <a:ext cx="1549472" cy="208486"/>
          </a:xfrm>
          <a:prstGeom prst="straightConnector1">
            <a:avLst/>
          </a:prstGeom>
          <a:ln w="76200">
            <a:solidFill>
              <a:srgbClr val="6B1A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Route (Two Pins With A Path) outline">
            <a:extLst>
              <a:ext uri="{FF2B5EF4-FFF2-40B4-BE49-F238E27FC236}">
                <a16:creationId xmlns:a16="http://schemas.microsoft.com/office/drawing/2014/main" id="{3554044F-1CE6-5B0D-6059-C5299C26F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76626" y="2715396"/>
            <a:ext cx="2664752" cy="26647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45BCD9-C45C-C125-1FE4-2FD5CB7E76E1}"/>
              </a:ext>
            </a:extLst>
          </p:cNvPr>
          <p:cNvSpPr txBox="1"/>
          <p:nvPr/>
        </p:nvSpPr>
        <p:spPr>
          <a:xfrm>
            <a:off x="2620199" y="3415559"/>
            <a:ext cx="226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B1ADC"/>
                </a:solidFill>
                <a:latin typeface="Neue Haas Grotesk Text Pro" panose="020B0504020202020204" pitchFamily="34" charset="0"/>
              </a:rPr>
              <a:t>We are here!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5766DD-13B8-7714-02AD-91B0F756BD9A}"/>
              </a:ext>
            </a:extLst>
          </p:cNvPr>
          <p:cNvSpPr txBox="1"/>
          <p:nvPr/>
        </p:nvSpPr>
        <p:spPr>
          <a:xfrm>
            <a:off x="1281423" y="6516131"/>
            <a:ext cx="3277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Neue Haas Grotesk Text Pro" panose="020B0504020202020204" pitchFamily="34" charset="0"/>
              </a:rPr>
              <a:t>Important to note:</a:t>
            </a:r>
          </a:p>
          <a:p>
            <a:pPr algn="ctr"/>
            <a:r>
              <a:rPr lang="en-US" sz="1600" b="1" dirty="0">
                <a:solidFill>
                  <a:srgbClr val="6B1ADC"/>
                </a:solidFill>
                <a:latin typeface="Neue Haas Grotesk Text Pro" panose="020B0504020202020204" pitchFamily="34" charset="0"/>
              </a:rPr>
              <a:t>“Self-Assessment” vs C3PAO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BB5E9C-A1C6-95D5-CFFA-9CA68047E2E6}"/>
              </a:ext>
            </a:extLst>
          </p:cNvPr>
          <p:cNvCxnSpPr>
            <a:cxnSpLocks/>
          </p:cNvCxnSpPr>
          <p:nvPr/>
        </p:nvCxnSpPr>
        <p:spPr>
          <a:xfrm flipV="1">
            <a:off x="2935518" y="5213262"/>
            <a:ext cx="2579923" cy="1300861"/>
          </a:xfrm>
          <a:prstGeom prst="straightConnector1">
            <a:avLst/>
          </a:prstGeom>
          <a:ln w="76200">
            <a:solidFill>
              <a:srgbClr val="6B1A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FC6DFD88-8318-BDFF-8A66-D3D880B316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8289" y="9117664"/>
            <a:ext cx="2101964" cy="68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74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2AC2CF-5271-69B1-C44F-4E8B0D9F0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67C90F-3F85-E701-27C7-DC98142E97BE}"/>
              </a:ext>
            </a:extLst>
          </p:cNvPr>
          <p:cNvSpPr/>
          <p:nvPr/>
        </p:nvSpPr>
        <p:spPr>
          <a:xfrm>
            <a:off x="0" y="0"/>
            <a:ext cx="18288000" cy="1427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m">
            <a:extLst>
              <a:ext uri="{FF2B5EF4-FFF2-40B4-BE49-F238E27FC236}">
                <a16:creationId xmlns:a16="http://schemas.microsoft.com/office/drawing/2014/main" id="{98F8407F-E8CD-669E-10EC-6FEF90FC34DD}"/>
              </a:ext>
            </a:extLst>
          </p:cNvPr>
          <p:cNvSpPr/>
          <p:nvPr/>
        </p:nvSpPr>
        <p:spPr>
          <a:xfrm>
            <a:off x="1169420" y="240126"/>
            <a:ext cx="15969049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8100"/>
              </a:lnSpc>
            </a:pPr>
            <a:r>
              <a:rPr lang="en-US" sz="5400" b="1" dirty="0">
                <a:solidFill>
                  <a:schemeClr val="bg1"/>
                </a:solidFill>
                <a:latin typeface="Neue Haas Grotesk Text Pro"/>
                <a:ea typeface="Sora SemiBold"/>
              </a:rPr>
              <a:t>DFARS 252.204-</a:t>
            </a:r>
            <a:r>
              <a:rPr lang="en-US" sz="5400" b="1" dirty="0">
                <a:solidFill>
                  <a:srgbClr val="C2ADFF"/>
                </a:solidFill>
                <a:latin typeface="Neue Haas Grotesk Text Pro"/>
                <a:ea typeface="Sora SemiBold"/>
              </a:rPr>
              <a:t>7012</a:t>
            </a:r>
          </a:p>
        </p:txBody>
      </p:sp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94B2027-DC17-915D-7B85-6454686E3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20" y="9097175"/>
            <a:ext cx="2664752" cy="666188"/>
          </a:xfrm>
          <a:prstGeom prst="rect">
            <a:avLst/>
          </a:prstGeom>
        </p:spPr>
      </p:pic>
      <p:sp>
        <p:nvSpPr>
          <p:cNvPr id="2" name="A brief description here about what your team goal is and what youre working towards">
            <a:extLst>
              <a:ext uri="{FF2B5EF4-FFF2-40B4-BE49-F238E27FC236}">
                <a16:creationId xmlns:a16="http://schemas.microsoft.com/office/drawing/2014/main" id="{E6BF88AE-229E-BAF7-5160-C2DA85ED1088}"/>
              </a:ext>
            </a:extLst>
          </p:cNvPr>
          <p:cNvSpPr/>
          <p:nvPr/>
        </p:nvSpPr>
        <p:spPr>
          <a:xfrm>
            <a:off x="797939" y="1946382"/>
            <a:ext cx="16461360" cy="6837854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/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Safeguarding Covered Defense Information and Cyber Incident Reporting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Formally implemented in 2015 to increase cyber security of CUI throughout Defense Industrial Base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Requires rapid reporting of cyber incidents 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Requires compliance with NIST 800-171 requirements (110 total)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Mandatory flow down to subcontractors “for operationally critical support, or for which subcontract performance will involve covered defense information”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Self-attestation era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Neue Haas Grotesk Text Pro"/>
                <a:cs typeface="Sora SemiBold" pitchFamily="2" charset="0"/>
              </a:rPr>
              <a:t>Still in use today</a:t>
            </a:r>
          </a:p>
          <a:p>
            <a:pPr>
              <a:lnSpc>
                <a:spcPct val="90000"/>
              </a:lnSpc>
            </a:pPr>
            <a:endParaRPr lang="en-US" sz="3600" b="1" dirty="0">
              <a:latin typeface="Neue Haas Grotesk Text Pro"/>
              <a:cs typeface="Sora SemiBold" pitchFamily="2" charset="0"/>
            </a:endParaRP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2AE3687A-308E-F5E4-0F5E-7258C7351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289" y="9117664"/>
            <a:ext cx="2101964" cy="68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2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fb4ed434-a93f-4d81-a7f3-fe01ed781294" xsi:nil="true"/>
    <MigrationWizIdPermissions xmlns="fb4ed434-a93f-4d81-a7f3-fe01ed781294" xsi:nil="true"/>
    <MigrationWizIdDocumentLibraryPermissions xmlns="fb4ed434-a93f-4d81-a7f3-fe01ed781294" xsi:nil="true"/>
    <TaxCatchAll xmlns="08844484-b724-424e-aed9-a5ba1674e18a" xsi:nil="true"/>
    <MigrationWizIdPermissionLevels xmlns="fb4ed434-a93f-4d81-a7f3-fe01ed781294" xsi:nil="true"/>
    <lcf76f155ced4ddcb4097134ff3c332f xmlns="fb4ed434-a93f-4d81-a7f3-fe01ed781294">
      <Terms xmlns="http://schemas.microsoft.com/office/infopath/2007/PartnerControls"/>
    </lcf76f155ced4ddcb4097134ff3c332f>
    <MigrationWizIdVersion xmlns="fb4ed434-a93f-4d81-a7f3-fe01ed781294" xsi:nil="true"/>
    <MigrationWizIdSecurityGroups xmlns="fb4ed434-a93f-4d81-a7f3-fe01ed781294" xsi:nil="true"/>
    <lcf76f155ced4ddcb4097134ff3c332f0 xmlns="fb4ed434-a93f-4d81-a7f3-fe01ed78129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02EB28E6BD37429C16C3E09DD890ED" ma:contentTypeVersion="22" ma:contentTypeDescription="Create a new document." ma:contentTypeScope="" ma:versionID="138f70617bc4455c8ecbe26eea031842">
  <xsd:schema xmlns:xsd="http://www.w3.org/2001/XMLSchema" xmlns:xs="http://www.w3.org/2001/XMLSchema" xmlns:p="http://schemas.microsoft.com/office/2006/metadata/properties" xmlns:ns2="fb4ed434-a93f-4d81-a7f3-fe01ed781294" xmlns:ns3="08844484-b724-424e-aed9-a5ba1674e18a" targetNamespace="http://schemas.microsoft.com/office/2006/metadata/properties" ma:root="true" ma:fieldsID="c0e84ee4e25a1b702f7e34cecd1c52d1" ns2:_="" ns3:_="">
    <xsd:import namespace="fb4ed434-a93f-4d81-a7f3-fe01ed781294"/>
    <xsd:import namespace="08844484-b724-424e-aed9-a5ba1674e18a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lcf76f155ced4ddcb4097134ff3c332f0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ed434-a93f-4d81-a7f3-fe01ed781294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igrationWizIdPermissionLevels" ma:index="11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2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3" nillable="true" ma:displayName="MigrationWizIdSecurityGroups" ma:internalName="MigrationWizIdSecurityGroups">
      <xsd:simpleType>
        <xsd:restriction base="dms:Text"/>
      </xsd:simpleType>
    </xsd:element>
    <xsd:element name="lcf76f155ced4ddcb4097134ff3c332f0" ma:index="14" nillable="true" ma:displayName="Image Tags_0" ma:hidden="true" ma:internalName="lcf76f155ced4ddcb4097134ff3c332f0" ma:readOnly="false">
      <xsd:simpleType>
        <xsd:restriction base="dms:Note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16238f2-1de2-45ce-b77f-e72eb41c6b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44484-b724-424e-aed9-a5ba1674e18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c8ffcb5-26f6-404f-9500-5eac8abcd31d}" ma:internalName="TaxCatchAll" ma:showField="CatchAllData" ma:web="08844484-b724-424e-aed9-a5ba1674e1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DD0ED8-D612-4455-A1B4-7626B6D69876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08844484-b724-424e-aed9-a5ba1674e18a"/>
    <ds:schemaRef ds:uri="fb4ed434-a93f-4d81-a7f3-fe01ed78129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E8FDE95-413A-4DAF-944F-44AA0A6DC8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DF8BA6-510C-4E92-BBE1-3A60D93016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4ed434-a93f-4d81-a7f3-fe01ed781294"/>
    <ds:schemaRef ds:uri="08844484-b724-424e-aed9-a5ba1674e1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8351</TotalTime>
  <Words>1130</Words>
  <Application>Microsoft Office PowerPoint</Application>
  <PresentationFormat>Custom</PresentationFormat>
  <Paragraphs>135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Neue Haas Grotesk Text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Sheets, Kate</cp:lastModifiedBy>
  <cp:revision>498</cp:revision>
  <cp:lastPrinted>2025-08-26T21:50:57Z</cp:lastPrinted>
  <dcterms:created xsi:type="dcterms:W3CDTF">2024-12-12T10:00:01Z</dcterms:created>
  <dcterms:modified xsi:type="dcterms:W3CDTF">2026-01-15T20:22:58Z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0x0101004102EB28E6BD37429C16C3E09DD890ED</vt:lpwstr>
  </property>
  <property fmtid="{D5CDD505-2E9C-101B-9397-08002B2CF9AE}" pid="3" name="MediaServiceImageTags">
    <vt:lpwstr/>
  </property>
</Properties>
</file>