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320" r:id="rId5"/>
    <p:sldId id="3587" r:id="rId6"/>
    <p:sldId id="257" r:id="rId7"/>
    <p:sldId id="297" r:id="rId8"/>
    <p:sldId id="327" r:id="rId9"/>
    <p:sldId id="3583" r:id="rId10"/>
    <p:sldId id="3584" r:id="rId11"/>
    <p:sldId id="331" r:id="rId12"/>
    <p:sldId id="3586" r:id="rId13"/>
    <p:sldId id="332" r:id="rId14"/>
    <p:sldId id="294" r:id="rId15"/>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92" userDrawn="1">
          <p15:clr>
            <a:srgbClr val="A4A3A4"/>
          </p15:clr>
        </p15:guide>
        <p15:guide id="2" pos="55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16933-FE87-86F3-24C0-8E2D1E05003C}" name="Kate Dodson (CCA)" initials="KD(" userId="S::kdodson@ipowerllc.com::5a07fec4-d635-4283-8fcf-98012f8a5d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DFF"/>
    <a:srgbClr val="6B1ADC"/>
    <a:srgbClr val="E5D5FE"/>
    <a:srgbClr val="ECE6FF"/>
    <a:srgbClr val="E2D9FF"/>
    <a:srgbClr val="20265F"/>
    <a:srgbClr val="A4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4C7206-8583-4AA4-A02F-91989904C489}" v="5" dt="2026-02-18T18:44:01.0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654" y="132"/>
      </p:cViewPr>
      <p:guideLst>
        <p:guide orient="horz" pos="5592"/>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ek White" userId="28ab9aa7-0231-4a29-8fa7-3f4ab76ee700" providerId="ADAL" clId="{2935DC50-FD7A-40C8-A830-9928D1FE8071}"/>
    <pc:docChg chg="custSel addSld modSld sldOrd">
      <pc:chgData name="Derek White" userId="28ab9aa7-0231-4a29-8fa7-3f4ab76ee700" providerId="ADAL" clId="{2935DC50-FD7A-40C8-A830-9928D1FE8071}" dt="2026-02-18T18:44:01.007" v="384"/>
      <pc:docMkLst>
        <pc:docMk/>
      </pc:docMkLst>
      <pc:sldChg chg="addSp delSp modSp add mod ord modAnim">
        <pc:chgData name="Derek White" userId="28ab9aa7-0231-4a29-8fa7-3f4ab76ee700" providerId="ADAL" clId="{2935DC50-FD7A-40C8-A830-9928D1FE8071}" dt="2026-02-18T18:44:01.007" v="384"/>
        <pc:sldMkLst>
          <pc:docMk/>
          <pc:sldMk cId="3922041796" sldId="3587"/>
        </pc:sldMkLst>
        <pc:spChg chg="del">
          <ac:chgData name="Derek White" userId="28ab9aa7-0231-4a29-8fa7-3f4ab76ee700" providerId="ADAL" clId="{2935DC50-FD7A-40C8-A830-9928D1FE8071}" dt="2026-02-18T18:38:10.231" v="4" actId="478"/>
          <ac:spMkLst>
            <pc:docMk/>
            <pc:sldMk cId="3922041796" sldId="3587"/>
            <ac:spMk id="2" creationId="{895B676F-8594-5F5A-FB89-63968C48AFF7}"/>
          </ac:spMkLst>
        </pc:spChg>
        <pc:spChg chg="add mod">
          <ac:chgData name="Derek White" userId="28ab9aa7-0231-4a29-8fa7-3f4ab76ee700" providerId="ADAL" clId="{2935DC50-FD7A-40C8-A830-9928D1FE8071}" dt="2026-02-18T18:42:02.671" v="350" actId="14100"/>
          <ac:spMkLst>
            <pc:docMk/>
            <pc:sldMk cId="3922041796" sldId="3587"/>
            <ac:spMk id="5" creationId="{541F1D0A-E7A5-832D-5F94-EC4800569CD3}"/>
          </ac:spMkLst>
        </pc:spChg>
        <pc:spChg chg="mod">
          <ac:chgData name="Derek White" userId="28ab9aa7-0231-4a29-8fa7-3f4ab76ee700" providerId="ADAL" clId="{2935DC50-FD7A-40C8-A830-9928D1FE8071}" dt="2026-02-18T18:38:27.365" v="39" actId="207"/>
          <ac:spMkLst>
            <pc:docMk/>
            <pc:sldMk cId="3922041796" sldId="3587"/>
            <ac:spMk id="10" creationId="{119B3E5D-81C9-6B51-10E4-F2C2ADC1EE50}"/>
          </ac:spMkLst>
        </pc:spChg>
        <pc:spChg chg="add mod">
          <ac:chgData name="Derek White" userId="28ab9aa7-0231-4a29-8fa7-3f4ab76ee700" providerId="ADAL" clId="{2935DC50-FD7A-40C8-A830-9928D1FE8071}" dt="2026-02-18T18:43:37.815" v="380" actId="1076"/>
          <ac:spMkLst>
            <pc:docMk/>
            <pc:sldMk cId="3922041796" sldId="3587"/>
            <ac:spMk id="15" creationId="{4FEC81EC-A201-28F0-5B5C-45D42D34808C}"/>
          </ac:spMkLst>
        </pc:spChg>
        <pc:spChg chg="del">
          <ac:chgData name="Derek White" userId="28ab9aa7-0231-4a29-8fa7-3f4ab76ee700" providerId="ADAL" clId="{2935DC50-FD7A-40C8-A830-9928D1FE8071}" dt="2026-02-18T18:38:08.177" v="3" actId="478"/>
          <ac:spMkLst>
            <pc:docMk/>
            <pc:sldMk cId="3922041796" sldId="3587"/>
            <ac:spMk id="26" creationId="{20964D66-CCFC-B99E-E6BF-3A679B2FFEB5}"/>
          </ac:spMkLst>
        </pc:spChg>
        <pc:spChg chg="del">
          <ac:chgData name="Derek White" userId="28ab9aa7-0231-4a29-8fa7-3f4ab76ee700" providerId="ADAL" clId="{2935DC50-FD7A-40C8-A830-9928D1FE8071}" dt="2026-02-18T18:38:08.177" v="3" actId="478"/>
          <ac:spMkLst>
            <pc:docMk/>
            <pc:sldMk cId="3922041796" sldId="3587"/>
            <ac:spMk id="28" creationId="{6DFC9251-AF10-99CE-52E9-6563D162FBA4}"/>
          </ac:spMkLst>
        </pc:spChg>
        <pc:spChg chg="del">
          <ac:chgData name="Derek White" userId="28ab9aa7-0231-4a29-8fa7-3f4ab76ee700" providerId="ADAL" clId="{2935DC50-FD7A-40C8-A830-9928D1FE8071}" dt="2026-02-18T18:38:08.177" v="3" actId="478"/>
          <ac:spMkLst>
            <pc:docMk/>
            <pc:sldMk cId="3922041796" sldId="3587"/>
            <ac:spMk id="37" creationId="{4C91411E-D9F6-2FEC-3088-C2978334A69E}"/>
          </ac:spMkLst>
        </pc:spChg>
        <pc:grpChg chg="del">
          <ac:chgData name="Derek White" userId="28ab9aa7-0231-4a29-8fa7-3f4ab76ee700" providerId="ADAL" clId="{2935DC50-FD7A-40C8-A830-9928D1FE8071}" dt="2026-02-18T18:38:08.177" v="3" actId="478"/>
          <ac:grpSpMkLst>
            <pc:docMk/>
            <pc:sldMk cId="3922041796" sldId="3587"/>
            <ac:grpSpMk id="22" creationId="{8F3A5F51-F5FD-533B-EE5B-F6BC87B996CD}"/>
          </ac:grpSpMkLst>
        </pc:grpChg>
        <pc:picChg chg="del">
          <ac:chgData name="Derek White" userId="28ab9aa7-0231-4a29-8fa7-3f4ab76ee700" providerId="ADAL" clId="{2935DC50-FD7A-40C8-A830-9928D1FE8071}" dt="2026-02-18T18:38:08.177" v="3" actId="478"/>
          <ac:picMkLst>
            <pc:docMk/>
            <pc:sldMk cId="3922041796" sldId="3587"/>
            <ac:picMk id="4" creationId="{49502CEB-F811-16A2-FFAA-B029DF64477A}"/>
          </ac:picMkLst>
        </pc:picChg>
        <pc:picChg chg="add mod">
          <ac:chgData name="Derek White" userId="28ab9aa7-0231-4a29-8fa7-3f4ab76ee700" providerId="ADAL" clId="{2935DC50-FD7A-40C8-A830-9928D1FE8071}" dt="2026-02-18T18:43:05.295" v="371" actId="1076"/>
          <ac:picMkLst>
            <pc:docMk/>
            <pc:sldMk cId="3922041796" sldId="3587"/>
            <ac:picMk id="11" creationId="{473510E4-C30F-1C12-F789-5E7080A7F047}"/>
          </ac:picMkLst>
        </pc:picChg>
        <pc:picChg chg="add mod ord">
          <ac:chgData name="Derek White" userId="28ab9aa7-0231-4a29-8fa7-3f4ab76ee700" providerId="ADAL" clId="{2935DC50-FD7A-40C8-A830-9928D1FE8071}" dt="2026-02-18T18:43:08.023" v="372" actId="1076"/>
          <ac:picMkLst>
            <pc:docMk/>
            <pc:sldMk cId="3922041796" sldId="3587"/>
            <ac:picMk id="13" creationId="{4FFD5005-00C0-AC1B-4464-7C2B65CFDB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10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2286000"/>
            <a:ext cx="10972800" cy="6172200"/>
          </a:xfrm>
          <a:prstGeom prst="rect">
            <a:avLst/>
          </a:prstGeom>
          <a:noFill/>
          <a:ln w="12700">
            <a:solidFill>
              <a:prstClr val="black"/>
            </a:solidFill>
          </a:ln>
        </p:spPr>
      </p:sp>
      <p:sp>
        <p:nvSpPr>
          <p:cNvPr id="3" name="Notes Placeholder 2"/>
          <p:cNvSpPr>
            <a:spLocks noGrp="1"/>
          </p:cNvSpPr>
          <p:nvPr>
            <p:ph type="body" idx="1"/>
          </p:nvPr>
        </p:nvSpPr>
        <p:spPr>
          <a:xfrm>
            <a:off x="1028700" y="8801100"/>
            <a:ext cx="8229600" cy="7200900"/>
          </a:xfrm>
          <a:prstGeom prst="rect">
            <a:avLst/>
          </a:prstGeom>
        </p:spPr>
        <p:txBody>
          <a:bodyPr/>
          <a:lstStyle/>
          <a:p>
            <a:r>
              <a:rPr lang="en-US"/>
              <a:t>“Proprietary and Confidential?” </a:t>
            </a:r>
          </a:p>
        </p:txBody>
      </p:sp>
    </p:spTree>
    <p:extLst>
      <p:ext uri="{BB962C8B-B14F-4D97-AF65-F5344CB8AC3E}">
        <p14:creationId xmlns:p14="http://schemas.microsoft.com/office/powerpoint/2010/main" val="378852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ED8F5-0793-0080-982A-FB2DEC738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5F80B9-F436-E046-D3B3-12CF8BC2F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FCD45-55B2-0A95-06AC-5200F6F733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1CB3DC-1FD6-432F-D955-542B7AF1E09A}"/>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415669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83BEB-B78A-41A4-A871-32C39EE1B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9AE7A8-EBC1-F715-9AD0-59AFB7CA0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222B9C-A8E7-ECCF-AEB7-799F6D5D9F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294A46-A9C9-69FB-4689-B84247941A9A}"/>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79625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9E7CC-C031-BEAA-13B9-5786F53C0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4F7ED-589E-24CD-D307-E547890905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D7270B-DE77-E0D4-5F42-5451BBEC70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AF3140-5681-1065-6F90-260BE7D45F77}"/>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98824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BE12D-5544-5AD3-ADFD-1A3FAC0EA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179C40-BDF9-579D-F569-9E25FD754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31E0A7-942B-D245-2BC6-43886CEBE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B90292-7795-0033-81AA-91DA52EF49F0}"/>
              </a:ext>
            </a:extLst>
          </p:cNvPr>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896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26C8-B82C-F690-124F-991701DC8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8882C-896B-DC6B-1A73-35DBC6DFD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9B4AC5-B2F5-CBDB-905D-D2151CF31F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EF5B8A2-F931-B2A0-D211-CEB4F2B9B632}"/>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227332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AB93E-5228-4ED9-7285-C29BDC884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FCE19-4510-E626-0E13-97018A0498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2C6C88-4802-E0FE-1F97-D2FB4F743F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D4A378-8EDE-AA0D-E950-979A22D4D003}"/>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2789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E6E83-F7B5-9F57-C7CC-997A74A46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53276C-BA00-045D-845C-B21813249D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637DA-45BF-0140-EB57-059D55EE4B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B7A470-11E9-E174-2DD1-BE75455593CF}"/>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3061959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64486-EB93-C950-9B5C-61F0E5A64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B6AA2-9329-7377-898E-347ADFDDB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8D846B-04A5-4D1D-E80D-6F5980DECC3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7CB49A-8DB4-B8E9-3808-6105A27623EC}"/>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341767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E4ED7-406D-1CDC-B06F-442473F32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79F97-613E-92B3-45C6-1A41BD738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92A9D-0944-B524-AD83-2FAFF3F54F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793668-DA94-62EA-1B14-6C8E7134AF91}"/>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27593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5EC56-AEFB-FD88-DAD3-032C8FAF368C}"/>
              </a:ext>
            </a:extLst>
          </p:cNvPr>
          <p:cNvSpPr txBox="1"/>
          <p:nvPr userDrawn="1"/>
        </p:nvSpPr>
        <p:spPr>
          <a:xfrm>
            <a:off x="16534975" y="9403347"/>
            <a:ext cx="1237677" cy="369333"/>
          </a:xfrm>
          <a:prstGeom prst="rect">
            <a:avLst/>
          </a:prstGeom>
          <a:noFill/>
        </p:spPr>
        <p:txBody>
          <a:bodyPr wrap="square" rtlCol="0">
            <a:spAutoFit/>
          </a:bodyPr>
          <a:lstStyle/>
          <a:p>
            <a:pPr algn="r"/>
            <a:fld id="{623B795A-DE3E-F144-BC99-85846F7F84F3}" type="slidenum">
              <a:rPr lang="en-US" smtClean="0">
                <a:solidFill>
                  <a:schemeClr val="bg1">
                    <a:lumMod val="65000"/>
                  </a:schemeClr>
                </a:solidFill>
              </a:rPr>
              <a:pPr algn="r"/>
              <a:t>‹#›</a:t>
            </a:fld>
            <a:endParaRPr lang="en-US">
              <a:solidFill>
                <a:schemeClr val="bg1">
                  <a:lumMod val="65000"/>
                </a:schemeClr>
              </a:solidFill>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495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DD46-CC19-7A1A-2425-B3341A553C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334E53-C3B8-7B65-E925-EFFFE37033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AD63F-F7DC-C4AC-C518-1333E3436946}"/>
              </a:ext>
            </a:extLst>
          </p:cNvPr>
          <p:cNvSpPr>
            <a:spLocks noGrp="1"/>
          </p:cNvSpPr>
          <p:nvPr>
            <p:ph type="dt" sz="half" idx="10"/>
          </p:nvPr>
        </p:nvSpPr>
        <p:spPr/>
        <p:txBody>
          <a:bodyPr/>
          <a:lstStyle/>
          <a:p>
            <a:fld id="{AA6C6F3F-9173-483A-9840-244FA3927203}" type="datetimeFigureOut">
              <a:rPr lang="en-US" smtClean="0"/>
              <a:t>2/18/2026</a:t>
            </a:fld>
            <a:endParaRPr lang="en-US"/>
          </a:p>
        </p:txBody>
      </p:sp>
      <p:sp>
        <p:nvSpPr>
          <p:cNvPr id="5" name="Footer Placeholder 4">
            <a:extLst>
              <a:ext uri="{FF2B5EF4-FFF2-40B4-BE49-F238E27FC236}">
                <a16:creationId xmlns:a16="http://schemas.microsoft.com/office/drawing/2014/main" id="{526A11C3-E6E9-10F1-03F2-295501F76F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2C4C6-D692-98A8-9289-B350DCA0B410}"/>
              </a:ext>
            </a:extLst>
          </p:cNvPr>
          <p:cNvSpPr>
            <a:spLocks noGrp="1"/>
          </p:cNvSpPr>
          <p:nvPr>
            <p:ph type="sldNum" sz="quarter" idx="12"/>
          </p:nvPr>
        </p:nvSpPr>
        <p:spPr/>
        <p:txBody>
          <a:bodyPr/>
          <a:lstStyle/>
          <a:p>
            <a:fld id="{3347D79C-7CE1-4574-9A07-9A4DC247EA3D}" type="slidenum">
              <a:rPr lang="en-US" smtClean="0"/>
              <a:t>‹#›</a:t>
            </a:fld>
            <a:endParaRPr lang="en-US"/>
          </a:p>
        </p:txBody>
      </p:sp>
    </p:spTree>
    <p:extLst>
      <p:ext uri="{BB962C8B-B14F-4D97-AF65-F5344CB8AC3E}">
        <p14:creationId xmlns:p14="http://schemas.microsoft.com/office/powerpoint/2010/main" val="292551365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1.wdp"/><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D405AD8-A39B-3B2A-1DDF-23B0A2BA5A2D}"/>
            </a:ext>
          </a:extLst>
        </p:cNvPr>
        <p:cNvGrpSpPr/>
        <p:nvPr/>
      </p:nvGrpSpPr>
      <p:grpSpPr>
        <a:xfrm>
          <a:off x="0" y="0"/>
          <a:ext cx="0" cy="0"/>
          <a:chOff x="0" y="0"/>
          <a:chExt cx="0" cy="0"/>
        </a:xfrm>
      </p:grpSpPr>
      <p:sp>
        <p:nvSpPr>
          <p:cNvPr id="3" name="Capability and Services Overview">
            <a:extLst>
              <a:ext uri="{FF2B5EF4-FFF2-40B4-BE49-F238E27FC236}">
                <a16:creationId xmlns:a16="http://schemas.microsoft.com/office/drawing/2014/main" id="{CF436111-07BB-AFA3-2900-BFA4A86C8DC6}"/>
              </a:ext>
            </a:extLst>
          </p:cNvPr>
          <p:cNvSpPr/>
          <p:nvPr/>
        </p:nvSpPr>
        <p:spPr>
          <a:xfrm>
            <a:off x="1196540" y="3100774"/>
            <a:ext cx="11049559" cy="1401896"/>
          </a:xfrm>
          <a:prstGeom prst="rect">
            <a:avLst/>
          </a:prstGeom>
          <a:noFill/>
          <a:ln/>
        </p:spPr>
        <p:txBody>
          <a:bodyPr wrap="square" lIns="0" tIns="0" rIns="0" bIns="0" rtlCol="0" anchor="t"/>
          <a:lstStyle/>
          <a:p>
            <a:r>
              <a:rPr lang="en-US" sz="6600" b="1" dirty="0">
                <a:solidFill>
                  <a:schemeClr val="bg1"/>
                </a:solidFill>
                <a:latin typeface="Neue Haas Grotesk Text Pro"/>
                <a:cs typeface="Mangal"/>
              </a:rPr>
              <a:t>Understanding</a:t>
            </a:r>
            <a:r>
              <a:rPr lang="en-US" sz="6600" b="1" dirty="0">
                <a:solidFill>
                  <a:srgbClr val="C2ADFF"/>
                </a:solidFill>
                <a:latin typeface="Neue Haas Grotesk Text Pro"/>
                <a:cs typeface="Mangal"/>
              </a:rPr>
              <a:t> Flow-Down Requirements</a:t>
            </a:r>
            <a:endParaRPr lang="en-US" sz="7200" b="1" dirty="0">
              <a:solidFill>
                <a:srgbClr val="C2ADFF"/>
              </a:solidFill>
              <a:latin typeface="Neue Haas Grotesk Text Pro"/>
              <a:cs typeface="Mangal"/>
            </a:endParaRPr>
          </a:p>
          <a:p>
            <a:endParaRPr lang="en-US" sz="6600" b="1" dirty="0">
              <a:solidFill>
                <a:srgbClr val="C2ADFF"/>
              </a:solidFill>
              <a:latin typeface="Neue Haas Grotesk Text Pro"/>
              <a:ea typeface="Sora Bold"/>
              <a:cs typeface="Mangal"/>
            </a:endParaRPr>
          </a:p>
        </p:txBody>
      </p:sp>
      <p:pic>
        <p:nvPicPr>
          <p:cNvPr id="4" name="Picture 10" descr="DoD logo">
            <a:extLst>
              <a:ext uri="{FF2B5EF4-FFF2-40B4-BE49-F238E27FC236}">
                <a16:creationId xmlns:a16="http://schemas.microsoft.com/office/drawing/2014/main" id="{520B2085-A513-F543-3E19-7C5D56DAC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960" y="7267264"/>
            <a:ext cx="1626728" cy="16244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6" descr="CYBERSECURITY MATURITY MODEL CERTIFICATION (CMMC) | The AME Group">
            <a:extLst>
              <a:ext uri="{FF2B5EF4-FFF2-40B4-BE49-F238E27FC236}">
                <a16:creationId xmlns:a16="http://schemas.microsoft.com/office/drawing/2014/main" id="{E7B74A04-7583-63A3-9DCD-2218DCD8862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7059" b="96471" l="3667" r="95000">
                        <a14:foregroundMark x1="13333" y1="52941" x2="25667" y2="25882"/>
                        <a14:foregroundMark x1="25667" y1="25882" x2="17667" y2="43137"/>
                        <a14:foregroundMark x1="17667" y1="43137" x2="28333" y2="18824"/>
                        <a14:foregroundMark x1="20667" y1="26667" x2="21667" y2="27843"/>
                        <a14:foregroundMark x1="20000" y1="31373" x2="17333" y2="36078"/>
                        <a14:foregroundMark x1="32333" y1="20392" x2="48333" y2="9804"/>
                        <a14:foregroundMark x1="48333" y1="9804" x2="49333" y2="9804"/>
                        <a14:foregroundMark x1="32667" y1="14902" x2="55333" y2="10980"/>
                        <a14:foregroundMark x1="41333" y1="8627" x2="58333" y2="7451"/>
                        <a14:foregroundMark x1="58333" y1="7451" x2="58667" y2="7843"/>
                        <a14:foregroundMark x1="44667" y1="11765" x2="70000" y2="17647"/>
                        <a14:foregroundMark x1="70000" y1="17647" x2="84000" y2="38039"/>
                        <a14:foregroundMark x1="84000" y1="38039" x2="84000" y2="38431"/>
                        <a14:foregroundMark x1="83667" y1="51765" x2="80667" y2="38431"/>
                        <a14:foregroundMark x1="46667" y1="62353" x2="49000" y2="46275"/>
                        <a14:foregroundMark x1="82667" y1="71765" x2="23000" y2="72157"/>
                        <a14:foregroundMark x1="23000" y1="72157" x2="23000" y2="71765"/>
                        <a14:foregroundMark x1="67667" y1="76078" x2="84667" y2="73725"/>
                        <a14:foregroundMark x1="27667" y1="76078" x2="19333" y2="65098"/>
                        <a14:foregroundMark x1="20333" y1="75294" x2="28667" y2="74118"/>
                        <a14:foregroundMark x1="25333" y1="81176" x2="56000" y2="89020"/>
                        <a14:foregroundMark x1="56000" y1="89020" x2="70333" y2="85882"/>
                        <a14:foregroundMark x1="36000" y1="91765" x2="56333" y2="93333"/>
                        <a14:foregroundMark x1="39667" y1="72157" x2="48000" y2="50196"/>
                        <a14:foregroundMark x1="48000" y1="50196" x2="48000" y2="50196"/>
                        <a14:foregroundMark x1="51667" y1="54510" x2="45667" y2="66275"/>
                        <a14:foregroundMark x1="58000" y1="76078" x2="24000" y2="73725"/>
                        <a14:foregroundMark x1="44333" y1="95686" x2="57333" y2="96471"/>
                        <a14:foregroundMark x1="63333" y1="81569" x2="66333" y2="67843"/>
                        <a14:foregroundMark x1="86667" y1="85490" x2="88667" y2="77647"/>
                        <a14:foregroundMark x1="92000" y1="78039" x2="95000" y2="78039"/>
                        <a14:foregroundMark x1="10333" y1="84314" x2="16333" y2="76471"/>
                        <a14:foregroundMark x1="7667" y1="75686" x2="15667" y2="74510"/>
                        <a14:foregroundMark x1="3667" y1="77647" x2="9333" y2="77647"/>
                        <a14:foregroundMark x1="40667" y1="7059" x2="56333" y2="7059"/>
                      </a14:backgroundRemoval>
                    </a14:imgEffect>
                  </a14:imgLayer>
                </a14:imgProps>
              </a:ext>
              <a:ext uri="{28A0092B-C50C-407E-A947-70E740481C1C}">
                <a14:useLocalDpi xmlns:a14="http://schemas.microsoft.com/office/drawing/2010/main" val="0"/>
              </a:ext>
            </a:extLst>
          </a:blip>
          <a:srcRect/>
          <a:stretch>
            <a:fillRect/>
          </a:stretch>
        </p:blipFill>
        <p:spPr bwMode="auto">
          <a:xfrm>
            <a:off x="5976025" y="7267264"/>
            <a:ext cx="1911138" cy="16244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descr="A set of icons with lines and a check mark&#10;&#10;AI-generated content may be incorrect.">
            <a:extLst>
              <a:ext uri="{FF2B5EF4-FFF2-40B4-BE49-F238E27FC236}">
                <a16:creationId xmlns:a16="http://schemas.microsoft.com/office/drawing/2014/main" id="{E3AD4792-8F36-97F5-6E65-3962699563C2}"/>
              </a:ext>
            </a:extLst>
          </p:cNvPr>
          <p:cNvPicPr>
            <a:picLocks noChangeAspect="1"/>
          </p:cNvPicPr>
          <p:nvPr/>
        </p:nvPicPr>
        <p:blipFill>
          <a:blip r:embed="rId6"/>
          <a:srcRect r="58667" b="50000"/>
          <a:stretch/>
        </p:blipFill>
        <p:spPr>
          <a:xfrm>
            <a:off x="12650659" y="854094"/>
            <a:ext cx="5637341" cy="8578812"/>
          </a:xfrm>
          <a:prstGeom prst="rect">
            <a:avLst/>
          </a:prstGeom>
          <a:ln>
            <a:noFill/>
          </a:ln>
        </p:spPr>
      </p:pic>
      <p:pic>
        <p:nvPicPr>
          <p:cNvPr id="7" name="Picture 6" descr="A black and white logo&#10;&#10;AI-generated content may be incorrect.">
            <a:extLst>
              <a:ext uri="{FF2B5EF4-FFF2-40B4-BE49-F238E27FC236}">
                <a16:creationId xmlns:a16="http://schemas.microsoft.com/office/drawing/2014/main" id="{1AD19B29-F4CF-6AFA-42BC-BA6EC3BF8192}"/>
              </a:ext>
            </a:extLst>
          </p:cNvPr>
          <p:cNvPicPr>
            <a:picLocks noChangeAspect="1"/>
          </p:cNvPicPr>
          <p:nvPr/>
        </p:nvPicPr>
        <p:blipFill>
          <a:blip r:embed="rId7"/>
          <a:stretch>
            <a:fillRect/>
          </a:stretch>
        </p:blipFill>
        <p:spPr>
          <a:xfrm>
            <a:off x="3245715" y="7676147"/>
            <a:ext cx="2239283" cy="1057150"/>
          </a:xfrm>
          <a:prstGeom prst="rect">
            <a:avLst/>
          </a:prstGeom>
          <a:ln>
            <a:noFill/>
          </a:ln>
        </p:spPr>
      </p:pic>
      <p:pic>
        <p:nvPicPr>
          <p:cNvPr id="8" name="Picture 7" descr="A black and white logo&#10;&#10;AI-generated content may be incorrect.">
            <a:extLst>
              <a:ext uri="{FF2B5EF4-FFF2-40B4-BE49-F238E27FC236}">
                <a16:creationId xmlns:a16="http://schemas.microsoft.com/office/drawing/2014/main" id="{95F74E43-A926-5ECF-F687-4B89B3B68E12}"/>
              </a:ext>
            </a:extLst>
          </p:cNvPr>
          <p:cNvPicPr>
            <a:picLocks noChangeAspect="1"/>
          </p:cNvPicPr>
          <p:nvPr/>
        </p:nvPicPr>
        <p:blipFill>
          <a:blip r:embed="rId8"/>
          <a:stretch>
            <a:fillRect/>
          </a:stretch>
        </p:blipFill>
        <p:spPr>
          <a:xfrm>
            <a:off x="1150153" y="1121038"/>
            <a:ext cx="4900164" cy="1186119"/>
          </a:xfrm>
          <a:prstGeom prst="rect">
            <a:avLst/>
          </a:prstGeom>
        </p:spPr>
      </p:pic>
      <p:pic>
        <p:nvPicPr>
          <p:cNvPr id="9" name="Picture 8" descr="A blue and white logo&#10;&#10;AI-generated content may be incorrect.">
            <a:extLst>
              <a:ext uri="{FF2B5EF4-FFF2-40B4-BE49-F238E27FC236}">
                <a16:creationId xmlns:a16="http://schemas.microsoft.com/office/drawing/2014/main" id="{06224004-97BC-3B74-53CD-F5957CD4DFFC}"/>
              </a:ext>
            </a:extLst>
          </p:cNvPr>
          <p:cNvPicPr>
            <a:picLocks noChangeAspect="1"/>
          </p:cNvPicPr>
          <p:nvPr/>
        </p:nvPicPr>
        <p:blipFill>
          <a:blip r:embed="rId9"/>
          <a:stretch>
            <a:fillRect/>
          </a:stretch>
        </p:blipFill>
        <p:spPr>
          <a:xfrm>
            <a:off x="8378190" y="7269480"/>
            <a:ext cx="1657350" cy="1771650"/>
          </a:xfrm>
          <a:prstGeom prst="rect">
            <a:avLst/>
          </a:prstGeom>
          <a:ln>
            <a:noFill/>
          </a:ln>
        </p:spPr>
      </p:pic>
      <p:cxnSp>
        <p:nvCxnSpPr>
          <p:cNvPr id="10" name="Straight Arrow Connector 9">
            <a:extLst>
              <a:ext uri="{FF2B5EF4-FFF2-40B4-BE49-F238E27FC236}">
                <a16:creationId xmlns:a16="http://schemas.microsoft.com/office/drawing/2014/main" id="{9515E60F-E83D-BA44-8F0B-DDAE7C669766}"/>
              </a:ext>
            </a:extLst>
          </p:cNvPr>
          <p:cNvCxnSpPr/>
          <p:nvPr/>
        </p:nvCxnSpPr>
        <p:spPr>
          <a:xfrm>
            <a:off x="1197820" y="5480740"/>
            <a:ext cx="4361155" cy="11097"/>
          </a:xfrm>
          <a:prstGeom prst="straightConnector1">
            <a:avLst/>
          </a:prstGeom>
          <a:ln w="28575">
            <a:solidFill>
              <a:srgbClr val="C2ADFF"/>
            </a:solidFill>
          </a:ln>
        </p:spPr>
        <p:style>
          <a:lnRef idx="1">
            <a:schemeClr val="accent1"/>
          </a:lnRef>
          <a:fillRef idx="0">
            <a:schemeClr val="accent1"/>
          </a:fillRef>
          <a:effectRef idx="0">
            <a:schemeClr val="accent1"/>
          </a:effectRef>
          <a:fontRef idx="minor">
            <a:schemeClr val="tx1"/>
          </a:fontRef>
        </p:style>
      </p:cxnSp>
      <p:sp>
        <p:nvSpPr>
          <p:cNvPr id="11" name="Capability and Services Overview">
            <a:extLst>
              <a:ext uri="{FF2B5EF4-FFF2-40B4-BE49-F238E27FC236}">
                <a16:creationId xmlns:a16="http://schemas.microsoft.com/office/drawing/2014/main" id="{482AF221-BD10-42FA-22CA-F2AF63EEF9BC}"/>
              </a:ext>
            </a:extLst>
          </p:cNvPr>
          <p:cNvSpPr/>
          <p:nvPr/>
        </p:nvSpPr>
        <p:spPr>
          <a:xfrm>
            <a:off x="1196540" y="5848295"/>
            <a:ext cx="10772574" cy="1424756"/>
          </a:xfrm>
          <a:prstGeom prst="rect">
            <a:avLst/>
          </a:prstGeom>
          <a:noFill/>
          <a:ln/>
        </p:spPr>
        <p:txBody>
          <a:bodyPr wrap="square" lIns="0" tIns="0" rIns="0" bIns="0" rtlCol="0" anchor="t"/>
          <a:lstStyle/>
          <a:p>
            <a:r>
              <a:rPr lang="en-US" sz="4800" b="1">
                <a:solidFill>
                  <a:srgbClr val="FFFFFF"/>
                </a:solidFill>
                <a:latin typeface="Neue Haas Grotesk Text Pro"/>
              </a:rPr>
              <a:t>What This Means for Your Business</a:t>
            </a:r>
            <a:endParaRPr lang="en-US"/>
          </a:p>
          <a:p>
            <a:endParaRPr lang="en-US" sz="4800" b="1" dirty="0">
              <a:solidFill>
                <a:schemeClr val="bg1"/>
              </a:solidFill>
              <a:latin typeface="Neue Haas Grotesk Text Pro"/>
              <a:ea typeface="Sora Bold"/>
              <a:cs typeface="Mangal"/>
            </a:endParaRPr>
          </a:p>
        </p:txBody>
      </p:sp>
      <p:pic>
        <p:nvPicPr>
          <p:cNvPr id="13" name="Picture 12" descr="A white text on a black background&#10;&#10;AI-generated content may be incorrect.">
            <a:extLst>
              <a:ext uri="{FF2B5EF4-FFF2-40B4-BE49-F238E27FC236}">
                <a16:creationId xmlns:a16="http://schemas.microsoft.com/office/drawing/2014/main" id="{64C4ACC8-AB59-5725-937B-2C18C99D2D16}"/>
              </a:ext>
            </a:extLst>
          </p:cNvPr>
          <p:cNvPicPr>
            <a:picLocks noChangeAspect="1"/>
          </p:cNvPicPr>
          <p:nvPr/>
        </p:nvPicPr>
        <p:blipFill>
          <a:blip r:embed="rId10"/>
          <a:stretch>
            <a:fillRect/>
          </a:stretch>
        </p:blipFill>
        <p:spPr>
          <a:xfrm>
            <a:off x="7195408" y="1023520"/>
            <a:ext cx="3897183" cy="1381154"/>
          </a:xfrm>
          <a:prstGeom prst="rect">
            <a:avLst/>
          </a:prstGeom>
        </p:spPr>
      </p:pic>
    </p:spTree>
    <p:extLst>
      <p:ext uri="{BB962C8B-B14F-4D97-AF65-F5344CB8AC3E}">
        <p14:creationId xmlns:p14="http://schemas.microsoft.com/office/powerpoint/2010/main" val="1578402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308D2E-3609-54D2-D8F8-CFD395DFFB1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2E24C52-A163-90D2-C256-BE7E1FF8A7DC}"/>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82A85DEA-57BD-FB7A-AFB3-AD3B512EA436}"/>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Compliance </a:t>
            </a:r>
            <a:r>
              <a:rPr lang="en-US" sz="5400" b="1" dirty="0">
                <a:solidFill>
                  <a:srgbClr val="C2ADFF"/>
                </a:solidFill>
                <a:latin typeface="Neue Haas Grotesk Text Pro"/>
                <a:ea typeface="Sora SemiBold"/>
              </a:rPr>
              <a:t>Impact</a:t>
            </a:r>
          </a:p>
        </p:txBody>
      </p:sp>
      <p:pic>
        <p:nvPicPr>
          <p:cNvPr id="26" name="Picture 25" descr="A black background with a black square&#10;&#10;AI-generated content may be incorrect.">
            <a:extLst>
              <a:ext uri="{FF2B5EF4-FFF2-40B4-BE49-F238E27FC236}">
                <a16:creationId xmlns:a16="http://schemas.microsoft.com/office/drawing/2014/main" id="{3FF087AB-2D39-74E0-FA22-EDB21045A1C7}"/>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44D1D821-F20E-3BC4-BC81-2AFC6E0B898D}"/>
              </a:ext>
            </a:extLst>
          </p:cNvPr>
          <p:cNvPicPr>
            <a:picLocks noChangeAspect="1"/>
          </p:cNvPicPr>
          <p:nvPr/>
        </p:nvPicPr>
        <p:blipFill>
          <a:blip r:embed="rId4"/>
          <a:stretch>
            <a:fillRect/>
          </a:stretch>
        </p:blipFill>
        <p:spPr>
          <a:xfrm>
            <a:off x="7508692" y="9117664"/>
            <a:ext cx="2101964" cy="681927"/>
          </a:xfrm>
          <a:prstGeom prst="rect">
            <a:avLst/>
          </a:prstGeom>
          <a:ln>
            <a:noFill/>
          </a:ln>
        </p:spPr>
      </p:pic>
      <p:sp>
        <p:nvSpPr>
          <p:cNvPr id="11" name="A brief description here about what your team goal is and what youre working towards">
            <a:extLst>
              <a:ext uri="{FF2B5EF4-FFF2-40B4-BE49-F238E27FC236}">
                <a16:creationId xmlns:a16="http://schemas.microsoft.com/office/drawing/2014/main" id="{BA5598C3-2618-92EE-4970-54EBEFB257FA}"/>
              </a:ext>
            </a:extLst>
          </p:cNvPr>
          <p:cNvSpPr/>
          <p:nvPr/>
        </p:nvSpPr>
        <p:spPr>
          <a:xfrm>
            <a:off x="2295182" y="2314978"/>
            <a:ext cx="14577400" cy="1026115"/>
          </a:xfrm>
          <a:prstGeom prst="rect">
            <a:avLst/>
          </a:prstGeom>
          <a:noFill/>
          <a:ln/>
        </p:spPr>
        <p:txBody>
          <a:bodyPr wrap="square" lIns="0" tIns="0" rIns="0" bIns="0" rtlCol="0" anchor="t" anchorCtr="0"/>
          <a:lstStyle/>
          <a:p>
            <a:pPr>
              <a:lnSpc>
                <a:spcPct val="150000"/>
              </a:lnSpc>
            </a:pPr>
            <a:r>
              <a:rPr lang="en-US" sz="4000" dirty="0">
                <a:latin typeface="Neue Haas Grotesk Text Pro"/>
                <a:ea typeface="+mn-lt"/>
                <a:cs typeface="+mn-lt"/>
              </a:rPr>
              <a:t>Minimum score requirements for CMMC SPRS results that will be specified in provision 252.204-7025</a:t>
            </a:r>
            <a:endParaRPr lang="en-US" dirty="0">
              <a:ea typeface="Calibri" panose="020F0502020204030204"/>
              <a:cs typeface="Calibri" panose="020F0502020204030204"/>
            </a:endParaRPr>
          </a:p>
        </p:txBody>
      </p:sp>
      <p:pic>
        <p:nvPicPr>
          <p:cNvPr id="13" name="Picture 12" descr="A white arrow in a purple circle&#10;&#10;AI-generated content may be incorrect.">
            <a:extLst>
              <a:ext uri="{FF2B5EF4-FFF2-40B4-BE49-F238E27FC236}">
                <a16:creationId xmlns:a16="http://schemas.microsoft.com/office/drawing/2014/main" id="{1EC307EC-59CB-5039-DB18-05D6C02CF78C}"/>
              </a:ext>
            </a:extLst>
          </p:cNvPr>
          <p:cNvPicPr>
            <a:picLocks noChangeAspect="1"/>
          </p:cNvPicPr>
          <p:nvPr/>
        </p:nvPicPr>
        <p:blipFill>
          <a:blip r:embed="rId5"/>
          <a:stretch>
            <a:fillRect/>
          </a:stretch>
        </p:blipFill>
        <p:spPr>
          <a:xfrm>
            <a:off x="1169645" y="2484025"/>
            <a:ext cx="699117" cy="688019"/>
          </a:xfrm>
          <a:prstGeom prst="rect">
            <a:avLst/>
          </a:prstGeom>
        </p:spPr>
      </p:pic>
      <p:sp>
        <p:nvSpPr>
          <p:cNvPr id="17" name="A brief description here about what your team goal is and what youre working towards">
            <a:extLst>
              <a:ext uri="{FF2B5EF4-FFF2-40B4-BE49-F238E27FC236}">
                <a16:creationId xmlns:a16="http://schemas.microsoft.com/office/drawing/2014/main" id="{A9373838-76F6-74C9-B648-DE63F58AEDE0}"/>
              </a:ext>
            </a:extLst>
          </p:cNvPr>
          <p:cNvSpPr/>
          <p:nvPr/>
        </p:nvSpPr>
        <p:spPr>
          <a:xfrm>
            <a:off x="2295182" y="5138363"/>
            <a:ext cx="14849001" cy="1014799"/>
          </a:xfrm>
          <a:prstGeom prst="rect">
            <a:avLst/>
          </a:prstGeom>
          <a:noFill/>
          <a:ln/>
        </p:spPr>
        <p:txBody>
          <a:bodyPr wrap="square" lIns="0" tIns="0" rIns="0" bIns="0" rtlCol="0" anchor="t" anchorCtr="0"/>
          <a:lstStyle/>
          <a:p>
            <a:pPr>
              <a:lnSpc>
                <a:spcPct val="150000"/>
              </a:lnSpc>
            </a:pPr>
            <a:r>
              <a:rPr lang="en-US" sz="4000" dirty="0">
                <a:latin typeface="Neue Haas Grotesk Text Pro"/>
                <a:ea typeface="+mn-lt"/>
                <a:cs typeface="+mn-lt"/>
              </a:rPr>
              <a:t>Underestimating the scope of compliance </a:t>
            </a:r>
            <a:endParaRPr lang="en-US" dirty="0">
              <a:latin typeface="Calibri" panose="020F0502020204030204"/>
              <a:ea typeface="+mn-lt"/>
              <a:cs typeface="+mn-lt"/>
            </a:endParaRPr>
          </a:p>
          <a:p>
            <a:pPr>
              <a:lnSpc>
                <a:spcPct val="150000"/>
              </a:lnSpc>
            </a:pPr>
            <a:r>
              <a:rPr lang="en-US" sz="4000" dirty="0">
                <a:latin typeface="Neue Haas Grotesk Text Pro"/>
                <a:ea typeface="+mn-lt"/>
                <a:cs typeface="+mn-lt"/>
              </a:rPr>
              <a:t>(e.g., NIST SP 800-171 alignment under 7012 and 7021)</a:t>
            </a:r>
            <a:endParaRPr lang="en-US" dirty="0">
              <a:ea typeface="Calibri" panose="020F0502020204030204"/>
              <a:cs typeface="Calibri" panose="020F0502020204030204"/>
            </a:endParaRPr>
          </a:p>
        </p:txBody>
      </p:sp>
      <p:pic>
        <p:nvPicPr>
          <p:cNvPr id="19" name="Picture 18" descr="A white arrow in a purple circle&#10;&#10;AI-generated content may be incorrect.">
            <a:extLst>
              <a:ext uri="{FF2B5EF4-FFF2-40B4-BE49-F238E27FC236}">
                <a16:creationId xmlns:a16="http://schemas.microsoft.com/office/drawing/2014/main" id="{65CBBC3B-BDB0-E13C-F6FA-4FDE0F417F8D}"/>
              </a:ext>
            </a:extLst>
          </p:cNvPr>
          <p:cNvPicPr>
            <a:picLocks noChangeAspect="1"/>
          </p:cNvPicPr>
          <p:nvPr/>
        </p:nvPicPr>
        <p:blipFill>
          <a:blip r:embed="rId5"/>
          <a:stretch>
            <a:fillRect/>
          </a:stretch>
        </p:blipFill>
        <p:spPr>
          <a:xfrm>
            <a:off x="1169645" y="5301752"/>
            <a:ext cx="699117" cy="688019"/>
          </a:xfrm>
          <a:prstGeom prst="rect">
            <a:avLst/>
          </a:prstGeom>
        </p:spPr>
      </p:pic>
      <p:pic>
        <p:nvPicPr>
          <p:cNvPr id="2" name="Picture 1">
            <a:extLst>
              <a:ext uri="{FF2B5EF4-FFF2-40B4-BE49-F238E27FC236}">
                <a16:creationId xmlns:a16="http://schemas.microsoft.com/office/drawing/2014/main" id="{0366F9AD-2449-CB2C-B2B5-62C3357A81A9}"/>
              </a:ext>
            </a:extLst>
          </p:cNvPr>
          <p:cNvPicPr>
            <a:picLocks noChangeAspect="1"/>
          </p:cNvPicPr>
          <p:nvPr/>
        </p:nvPicPr>
        <p:blipFill>
          <a:blip r:embed="rId6">
            <a:biLevel thresh="50000"/>
          </a:blip>
          <a:stretch>
            <a:fillRect/>
          </a:stretch>
        </p:blipFill>
        <p:spPr>
          <a:xfrm>
            <a:off x="4317612" y="8808026"/>
            <a:ext cx="2839241" cy="1196310"/>
          </a:xfrm>
          <a:prstGeom prst="rect">
            <a:avLst/>
          </a:prstGeom>
        </p:spPr>
      </p:pic>
    </p:spTree>
    <p:extLst>
      <p:ext uri="{BB962C8B-B14F-4D97-AF65-F5344CB8AC3E}">
        <p14:creationId xmlns:p14="http://schemas.microsoft.com/office/powerpoint/2010/main" val="303865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D7B0EC8-4F4C-B6AD-5887-D2F758C10B86}"/>
            </a:ext>
          </a:extLst>
        </p:cNvPr>
        <p:cNvGrpSpPr/>
        <p:nvPr/>
      </p:nvGrpSpPr>
      <p:grpSpPr>
        <a:xfrm>
          <a:off x="0" y="0"/>
          <a:ext cx="0" cy="0"/>
          <a:chOff x="0" y="0"/>
          <a:chExt cx="0" cy="0"/>
        </a:xfrm>
      </p:grpSpPr>
      <p:sp>
        <p:nvSpPr>
          <p:cNvPr id="8" name="Capability and Services Overview">
            <a:extLst>
              <a:ext uri="{FF2B5EF4-FFF2-40B4-BE49-F238E27FC236}">
                <a16:creationId xmlns:a16="http://schemas.microsoft.com/office/drawing/2014/main" id="{3D34F14E-EE18-9EA4-4C34-E46F981FE78D}"/>
              </a:ext>
            </a:extLst>
          </p:cNvPr>
          <p:cNvSpPr/>
          <p:nvPr/>
        </p:nvSpPr>
        <p:spPr>
          <a:xfrm>
            <a:off x="1120366" y="2707202"/>
            <a:ext cx="8762339" cy="1854708"/>
          </a:xfrm>
          <a:prstGeom prst="rect">
            <a:avLst/>
          </a:prstGeom>
          <a:noFill/>
          <a:ln/>
        </p:spPr>
        <p:txBody>
          <a:bodyPr wrap="square" lIns="0" tIns="0" rIns="0" bIns="0" rtlCol="0" anchor="t"/>
          <a:lstStyle/>
          <a:p>
            <a:r>
              <a:rPr lang="en-US" sz="11500" b="1">
                <a:solidFill>
                  <a:srgbClr val="C2ADFF"/>
                </a:solidFill>
                <a:latin typeface="Neue Haas Grotesk Text Pro"/>
                <a:ea typeface="Sora Bold"/>
                <a:cs typeface="Sora Bold" pitchFamily="34" charset="-120"/>
              </a:rPr>
              <a:t>Questions?</a:t>
            </a:r>
            <a:endParaRPr lang="en-US" sz="11500" b="1">
              <a:solidFill>
                <a:srgbClr val="C2ADFF"/>
              </a:solidFill>
              <a:latin typeface="Neue Haas Grotesk Text Pro"/>
              <a:ea typeface="Sora Bold"/>
            </a:endParaRPr>
          </a:p>
        </p:txBody>
      </p:sp>
      <p:pic>
        <p:nvPicPr>
          <p:cNvPr id="6" name="Picture 5" descr="A set of icons with lines and a check mark&#10;&#10;AI-generated content may be incorrect.">
            <a:extLst>
              <a:ext uri="{FF2B5EF4-FFF2-40B4-BE49-F238E27FC236}">
                <a16:creationId xmlns:a16="http://schemas.microsoft.com/office/drawing/2014/main" id="{D5596619-A247-188D-F122-6651A0807695}"/>
              </a:ext>
            </a:extLst>
          </p:cNvPr>
          <p:cNvPicPr>
            <a:picLocks noChangeAspect="1"/>
          </p:cNvPicPr>
          <p:nvPr/>
        </p:nvPicPr>
        <p:blipFill>
          <a:blip r:embed="rId3"/>
          <a:srcRect r="58667" b="50000"/>
          <a:stretch/>
        </p:blipFill>
        <p:spPr>
          <a:xfrm>
            <a:off x="12650659" y="854094"/>
            <a:ext cx="5637341" cy="8578812"/>
          </a:xfrm>
          <a:prstGeom prst="rect">
            <a:avLst/>
          </a:prstGeom>
          <a:ln>
            <a:noFill/>
          </a:ln>
        </p:spPr>
      </p:pic>
      <p:sp>
        <p:nvSpPr>
          <p:cNvPr id="4" name="Capability and Services Overview">
            <a:extLst>
              <a:ext uri="{FF2B5EF4-FFF2-40B4-BE49-F238E27FC236}">
                <a16:creationId xmlns:a16="http://schemas.microsoft.com/office/drawing/2014/main" id="{AFDC72DC-6415-147B-313C-A89E0F445346}"/>
              </a:ext>
            </a:extLst>
          </p:cNvPr>
          <p:cNvSpPr/>
          <p:nvPr/>
        </p:nvSpPr>
        <p:spPr>
          <a:xfrm>
            <a:off x="1095144" y="4751738"/>
            <a:ext cx="8858050" cy="576442"/>
          </a:xfrm>
          <a:prstGeom prst="rect">
            <a:avLst/>
          </a:prstGeom>
          <a:noFill/>
          <a:ln/>
        </p:spPr>
        <p:txBody>
          <a:bodyPr wrap="square" lIns="0" tIns="0" rIns="0" bIns="0" rtlCol="0" anchor="t"/>
          <a:lstStyle/>
          <a:p>
            <a:endParaRPr lang="en-US" sz="3200" b="1">
              <a:solidFill>
                <a:srgbClr val="C2ADFF"/>
              </a:solidFill>
              <a:latin typeface="Neue Haas Grotesk Text Pro"/>
              <a:ea typeface="Sora Bold"/>
              <a:cs typeface="Mangal"/>
            </a:endParaRPr>
          </a:p>
        </p:txBody>
      </p:sp>
      <p:cxnSp>
        <p:nvCxnSpPr>
          <p:cNvPr id="7" name="Straight Connector 6">
            <a:extLst>
              <a:ext uri="{FF2B5EF4-FFF2-40B4-BE49-F238E27FC236}">
                <a16:creationId xmlns:a16="http://schemas.microsoft.com/office/drawing/2014/main" id="{8D344362-5591-EF74-4275-6F3CB4C35B5B}"/>
              </a:ext>
            </a:extLst>
          </p:cNvPr>
          <p:cNvCxnSpPr/>
          <p:nvPr/>
        </p:nvCxnSpPr>
        <p:spPr>
          <a:xfrm>
            <a:off x="1072510" y="4733360"/>
            <a:ext cx="81917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68B621B-DEF6-1007-55F3-C4BBCB273881}"/>
              </a:ext>
            </a:extLst>
          </p:cNvPr>
          <p:cNvSpPr txBox="1"/>
          <p:nvPr/>
        </p:nvSpPr>
        <p:spPr>
          <a:xfrm>
            <a:off x="1095144" y="7066326"/>
            <a:ext cx="8610831" cy="523220"/>
          </a:xfrm>
          <a:prstGeom prst="rect">
            <a:avLst/>
          </a:prstGeom>
          <a:noFill/>
        </p:spPr>
        <p:txBody>
          <a:bodyPr wrap="square" rtlCol="0">
            <a:spAutoFit/>
          </a:bodyPr>
          <a:lstStyle/>
          <a:p>
            <a:r>
              <a:rPr lang="en-US" sz="2800" b="1">
                <a:solidFill>
                  <a:srgbClr val="C2ADFF"/>
                </a:solidFill>
                <a:latin typeface="Neue Haas Grotesk Text Pro" panose="020B0504020202020204" pitchFamily="34" charset="0"/>
              </a:rPr>
              <a:t>info@berylliuminfosec.com </a:t>
            </a:r>
            <a:r>
              <a:rPr lang="en-US" sz="2800" b="1">
                <a:solidFill>
                  <a:schemeClr val="bg1"/>
                </a:solidFill>
                <a:latin typeface="Neue Haas Grotesk Text Pro" panose="020B0504020202020204" pitchFamily="34" charset="0"/>
              </a:rPr>
              <a:t>|</a:t>
            </a:r>
            <a:r>
              <a:rPr lang="en-US" sz="2800" b="1">
                <a:solidFill>
                  <a:srgbClr val="C2ADFF"/>
                </a:solidFill>
                <a:latin typeface="Neue Haas Grotesk Text Pro" panose="020B0504020202020204" pitchFamily="34" charset="0"/>
              </a:rPr>
              <a:t> cmmc.info@ati.org</a:t>
            </a:r>
          </a:p>
        </p:txBody>
      </p:sp>
      <p:sp>
        <p:nvSpPr>
          <p:cNvPr id="12" name="Capability and Services Overview">
            <a:extLst>
              <a:ext uri="{FF2B5EF4-FFF2-40B4-BE49-F238E27FC236}">
                <a16:creationId xmlns:a16="http://schemas.microsoft.com/office/drawing/2014/main" id="{A12D792C-96E6-B355-B9B2-83A6F3DAE2AD}"/>
              </a:ext>
            </a:extLst>
          </p:cNvPr>
          <p:cNvSpPr/>
          <p:nvPr/>
        </p:nvSpPr>
        <p:spPr>
          <a:xfrm>
            <a:off x="1095143" y="6354408"/>
            <a:ext cx="3438525" cy="726368"/>
          </a:xfrm>
          <a:prstGeom prst="rect">
            <a:avLst/>
          </a:prstGeom>
          <a:noFill/>
          <a:ln/>
        </p:spPr>
        <p:txBody>
          <a:bodyPr wrap="square" lIns="0" tIns="0" rIns="0" bIns="0" rtlCol="0" anchor="t"/>
          <a:lstStyle/>
          <a:p>
            <a:endParaRPr lang="en-US" sz="4000" b="1">
              <a:solidFill>
                <a:srgbClr val="C2ADFF"/>
              </a:solidFill>
              <a:latin typeface="Neue Haas Grotesk Text Pro"/>
              <a:ea typeface="Sora Bold"/>
              <a:cs typeface="Mangal"/>
            </a:endParaRPr>
          </a:p>
        </p:txBody>
      </p:sp>
      <p:sp>
        <p:nvSpPr>
          <p:cNvPr id="14" name="TextBox 13">
            <a:extLst>
              <a:ext uri="{FF2B5EF4-FFF2-40B4-BE49-F238E27FC236}">
                <a16:creationId xmlns:a16="http://schemas.microsoft.com/office/drawing/2014/main" id="{98C1C905-8F06-3876-1A1B-644BD6D8B427}"/>
              </a:ext>
            </a:extLst>
          </p:cNvPr>
          <p:cNvSpPr txBox="1"/>
          <p:nvPr/>
        </p:nvSpPr>
        <p:spPr>
          <a:xfrm>
            <a:off x="1083826" y="5542678"/>
            <a:ext cx="6655333" cy="584775"/>
          </a:xfrm>
          <a:prstGeom prst="rect">
            <a:avLst/>
          </a:prstGeom>
          <a:noFill/>
        </p:spPr>
        <p:txBody>
          <a:bodyPr wrap="square" lIns="91440" tIns="45720" rIns="91440" bIns="45720" rtlCol="0" anchor="t">
            <a:spAutoFit/>
          </a:bodyPr>
          <a:lstStyle/>
          <a:p>
            <a:r>
              <a:rPr lang="en-US" sz="3200" b="1" dirty="0">
                <a:solidFill>
                  <a:schemeClr val="bg1"/>
                </a:solidFill>
                <a:latin typeface="Neue Haas Grotesk Text Pro"/>
              </a:rPr>
              <a:t>Want to discuss in more detail?</a:t>
            </a:r>
          </a:p>
        </p:txBody>
      </p:sp>
      <p:pic>
        <p:nvPicPr>
          <p:cNvPr id="16" name="Picture 15" descr="A black and white logo&#10;&#10;AI-generated content may be incorrect.">
            <a:extLst>
              <a:ext uri="{FF2B5EF4-FFF2-40B4-BE49-F238E27FC236}">
                <a16:creationId xmlns:a16="http://schemas.microsoft.com/office/drawing/2014/main" id="{2125C685-C9B8-B9F5-7151-07574C533EB7}"/>
              </a:ext>
            </a:extLst>
          </p:cNvPr>
          <p:cNvPicPr>
            <a:picLocks noChangeAspect="1"/>
          </p:cNvPicPr>
          <p:nvPr/>
        </p:nvPicPr>
        <p:blipFill>
          <a:blip r:embed="rId4"/>
          <a:stretch>
            <a:fillRect/>
          </a:stretch>
        </p:blipFill>
        <p:spPr>
          <a:xfrm>
            <a:off x="1280017" y="8649356"/>
            <a:ext cx="3824669" cy="925788"/>
          </a:xfrm>
          <a:prstGeom prst="rect">
            <a:avLst/>
          </a:prstGeom>
        </p:spPr>
      </p:pic>
      <p:pic>
        <p:nvPicPr>
          <p:cNvPr id="9" name="Picture 8" descr="A white text on a black background&#10;&#10;AI-generated content may be incorrect.">
            <a:extLst>
              <a:ext uri="{FF2B5EF4-FFF2-40B4-BE49-F238E27FC236}">
                <a16:creationId xmlns:a16="http://schemas.microsoft.com/office/drawing/2014/main" id="{B29E3D34-BA5F-82B9-4929-D583DB8D2647}"/>
              </a:ext>
            </a:extLst>
          </p:cNvPr>
          <p:cNvPicPr>
            <a:picLocks noChangeAspect="1"/>
          </p:cNvPicPr>
          <p:nvPr/>
        </p:nvPicPr>
        <p:blipFill>
          <a:blip r:embed="rId5"/>
          <a:stretch>
            <a:fillRect/>
          </a:stretch>
        </p:blipFill>
        <p:spPr>
          <a:xfrm>
            <a:off x="5676557" y="8524893"/>
            <a:ext cx="3314674" cy="1174714"/>
          </a:xfrm>
          <a:prstGeom prst="rect">
            <a:avLst/>
          </a:prstGeom>
        </p:spPr>
      </p:pic>
    </p:spTree>
    <p:extLst>
      <p:ext uri="{BB962C8B-B14F-4D97-AF65-F5344CB8AC3E}">
        <p14:creationId xmlns:p14="http://schemas.microsoft.com/office/powerpoint/2010/main" val="1610925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9EB2F1-7D41-707A-F486-9BCAACA186B5}"/>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FFD5005-00C0-AC1B-4464-7C2B65CFDB9C}"/>
              </a:ext>
            </a:extLst>
          </p:cNvPr>
          <p:cNvPicPr>
            <a:picLocks noChangeAspect="1"/>
          </p:cNvPicPr>
          <p:nvPr/>
        </p:nvPicPr>
        <p:blipFill>
          <a:blip r:embed="rId3"/>
          <a:stretch>
            <a:fillRect/>
          </a:stretch>
        </p:blipFill>
        <p:spPr>
          <a:xfrm>
            <a:off x="8052304" y="2610868"/>
            <a:ext cx="9260788" cy="5006931"/>
          </a:xfrm>
          <a:prstGeom prst="rect">
            <a:avLst/>
          </a:prstGeom>
          <a:ln>
            <a:noFill/>
          </a:ln>
          <a:effectLst>
            <a:outerShdw blurRad="190500" algn="tl" rotWithShape="0">
              <a:srgbClr val="000000">
                <a:alpha val="70000"/>
              </a:srgbClr>
            </a:outerShdw>
          </a:effectLst>
        </p:spPr>
      </p:pic>
      <p:pic>
        <p:nvPicPr>
          <p:cNvPr id="3" name="Picture 2" descr="A black background with a black square&#10;&#10;AI-generated content may be incorrect.">
            <a:extLst>
              <a:ext uri="{FF2B5EF4-FFF2-40B4-BE49-F238E27FC236}">
                <a16:creationId xmlns:a16="http://schemas.microsoft.com/office/drawing/2014/main" id="{9EB825DE-5859-A687-9471-91E948357C69}"/>
              </a:ext>
            </a:extLst>
          </p:cNvPr>
          <p:cNvPicPr>
            <a:picLocks noChangeAspect="1"/>
          </p:cNvPicPr>
          <p:nvPr/>
        </p:nvPicPr>
        <p:blipFill>
          <a:blip r:embed="rId4"/>
          <a:stretch>
            <a:fillRect/>
          </a:stretch>
        </p:blipFill>
        <p:spPr>
          <a:xfrm>
            <a:off x="1169420" y="9097175"/>
            <a:ext cx="2664752" cy="666188"/>
          </a:xfrm>
          <a:prstGeom prst="rect">
            <a:avLst/>
          </a:prstGeom>
        </p:spPr>
      </p:pic>
      <p:sp>
        <p:nvSpPr>
          <p:cNvPr id="9" name="Rectangle 8">
            <a:extLst>
              <a:ext uri="{FF2B5EF4-FFF2-40B4-BE49-F238E27FC236}">
                <a16:creationId xmlns:a16="http://schemas.microsoft.com/office/drawing/2014/main" id="{068A58A1-EA26-1EEC-B349-E01EAF30F419}"/>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m">
            <a:extLst>
              <a:ext uri="{FF2B5EF4-FFF2-40B4-BE49-F238E27FC236}">
                <a16:creationId xmlns:a16="http://schemas.microsoft.com/office/drawing/2014/main" id="{119B3E5D-81C9-6B51-10E4-F2C2ADC1EE50}"/>
              </a:ext>
            </a:extLst>
          </p:cNvPr>
          <p:cNvSpPr/>
          <p:nvPr/>
        </p:nvSpPr>
        <p:spPr>
          <a:xfrm>
            <a:off x="1169420" y="240126"/>
            <a:ext cx="8167085" cy="1028700"/>
          </a:xfrm>
          <a:prstGeom prst="rect">
            <a:avLst/>
          </a:prstGeom>
          <a:noFill/>
          <a:ln/>
        </p:spPr>
        <p:txBody>
          <a:bodyPr wrap="square" lIns="0" tIns="0" rIns="0" bIns="0" rtlCol="0" anchor="ctr"/>
          <a:lstStyle/>
          <a:p>
            <a:pPr>
              <a:lnSpc>
                <a:spcPts val="8100"/>
              </a:lnSpc>
            </a:pPr>
            <a:r>
              <a:rPr lang="en-US" sz="5400" b="1" dirty="0">
                <a:solidFill>
                  <a:srgbClr val="C2ADFF"/>
                </a:solidFill>
                <a:latin typeface="Neue Haas Grotesk Text Pro"/>
                <a:ea typeface="Sora SemiBold"/>
              </a:rPr>
              <a:t>Agenda</a:t>
            </a:r>
          </a:p>
        </p:txBody>
      </p:sp>
      <p:pic>
        <p:nvPicPr>
          <p:cNvPr id="6" name="Picture 5" descr="A black and white logo&#10;&#10;AI-generated content may be incorrect.">
            <a:extLst>
              <a:ext uri="{FF2B5EF4-FFF2-40B4-BE49-F238E27FC236}">
                <a16:creationId xmlns:a16="http://schemas.microsoft.com/office/drawing/2014/main" id="{04FCD936-E10D-C0B6-E8C0-032DB834013B}"/>
              </a:ext>
            </a:extLst>
          </p:cNvPr>
          <p:cNvPicPr>
            <a:picLocks noChangeAspect="1"/>
          </p:cNvPicPr>
          <p:nvPr/>
        </p:nvPicPr>
        <p:blipFill>
          <a:blip r:embed="rId5"/>
          <a:stretch>
            <a:fillRect/>
          </a:stretch>
        </p:blipFill>
        <p:spPr>
          <a:xfrm>
            <a:off x="7508692" y="9117664"/>
            <a:ext cx="2101964" cy="681927"/>
          </a:xfrm>
          <a:prstGeom prst="rect">
            <a:avLst/>
          </a:prstGeom>
          <a:ln>
            <a:noFill/>
          </a:ln>
        </p:spPr>
      </p:pic>
      <p:pic>
        <p:nvPicPr>
          <p:cNvPr id="7" name="Picture 6">
            <a:extLst>
              <a:ext uri="{FF2B5EF4-FFF2-40B4-BE49-F238E27FC236}">
                <a16:creationId xmlns:a16="http://schemas.microsoft.com/office/drawing/2014/main" id="{9891C17B-8837-2057-1A0A-3FA0FFF2104C}"/>
              </a:ext>
            </a:extLst>
          </p:cNvPr>
          <p:cNvPicPr>
            <a:picLocks noChangeAspect="1"/>
          </p:cNvPicPr>
          <p:nvPr/>
        </p:nvPicPr>
        <p:blipFill>
          <a:blip r:embed="rId6">
            <a:biLevel thresh="50000"/>
          </a:blip>
          <a:stretch>
            <a:fillRect/>
          </a:stretch>
        </p:blipFill>
        <p:spPr>
          <a:xfrm>
            <a:off x="4317612" y="8808026"/>
            <a:ext cx="2839241" cy="1196310"/>
          </a:xfrm>
          <a:prstGeom prst="rect">
            <a:avLst/>
          </a:prstGeom>
        </p:spPr>
      </p:pic>
      <p:sp>
        <p:nvSpPr>
          <p:cNvPr id="5" name="TextBox 4">
            <a:extLst>
              <a:ext uri="{FF2B5EF4-FFF2-40B4-BE49-F238E27FC236}">
                <a16:creationId xmlns:a16="http://schemas.microsoft.com/office/drawing/2014/main" id="{541F1D0A-E7A5-832D-5F94-EC4800569CD3}"/>
              </a:ext>
            </a:extLst>
          </p:cNvPr>
          <p:cNvSpPr txBox="1"/>
          <p:nvPr/>
        </p:nvSpPr>
        <p:spPr>
          <a:xfrm>
            <a:off x="1169420" y="3087658"/>
            <a:ext cx="5987433" cy="3339376"/>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3200" b="1" dirty="0">
                <a:latin typeface="Neue Haas Grotesk Text Pro"/>
                <a:cs typeface="Codec Pro" panose="00000500000000000000" pitchFamily="2" charset="0"/>
              </a:rPr>
              <a:t>Recap of Previous Webinar</a:t>
            </a:r>
          </a:p>
          <a:p>
            <a:pPr marL="342900" indent="-342900">
              <a:buFont typeface="Arial" panose="020B0604020202020204" pitchFamily="34" charset="0"/>
              <a:buChar char="•"/>
            </a:pPr>
            <a:r>
              <a:rPr lang="en-US" sz="3200" b="1" dirty="0">
                <a:solidFill>
                  <a:srgbClr val="6B1ADC"/>
                </a:solidFill>
                <a:latin typeface="Neue Haas Grotesk Text Pro"/>
                <a:cs typeface="Codec Pro" panose="00000500000000000000" pitchFamily="2" charset="0"/>
              </a:rPr>
              <a:t>Introductions</a:t>
            </a:r>
          </a:p>
          <a:p>
            <a:pPr marL="342900" indent="-342900">
              <a:buFont typeface="Arial" panose="020B0604020202020204" pitchFamily="34" charset="0"/>
              <a:buChar char="•"/>
            </a:pPr>
            <a:r>
              <a:rPr lang="en-US" sz="3200" b="1" dirty="0">
                <a:latin typeface="Neue Haas Grotesk Text Pro"/>
                <a:cs typeface="Codec Pro" panose="00000500000000000000" pitchFamily="2" charset="0"/>
              </a:rPr>
              <a:t>Flow-Down Breakdown</a:t>
            </a:r>
          </a:p>
          <a:p>
            <a:pPr marL="342900" indent="-342900">
              <a:buFont typeface="Arial" panose="020B0604020202020204" pitchFamily="34" charset="0"/>
              <a:buChar char="•"/>
            </a:pPr>
            <a:r>
              <a:rPr lang="en-US" sz="3200" b="1" dirty="0">
                <a:solidFill>
                  <a:srgbClr val="6B1ADC"/>
                </a:solidFill>
                <a:latin typeface="Neue Haas Grotesk Text Pro"/>
                <a:cs typeface="Codec Pro" panose="00000500000000000000" pitchFamily="2" charset="0"/>
              </a:rPr>
              <a:t>Common Confusion</a:t>
            </a:r>
          </a:p>
          <a:p>
            <a:pPr marL="342900" indent="-342900">
              <a:buFont typeface="Arial" panose="020B0604020202020204" pitchFamily="34" charset="0"/>
              <a:buChar char="•"/>
            </a:pPr>
            <a:r>
              <a:rPr lang="en-US" sz="3200" b="1" dirty="0">
                <a:latin typeface="Neue Haas Grotesk Text Pro"/>
                <a:cs typeface="Codec Pro" panose="00000500000000000000" pitchFamily="2" charset="0"/>
              </a:rPr>
              <a:t>What’s Happening Now</a:t>
            </a:r>
          </a:p>
          <a:p>
            <a:pPr marL="342900" indent="-342900">
              <a:buFont typeface="Arial" panose="020B0604020202020204" pitchFamily="34" charset="0"/>
              <a:buChar char="•"/>
            </a:pPr>
            <a:r>
              <a:rPr lang="en-US" sz="3200" b="1" dirty="0">
                <a:solidFill>
                  <a:srgbClr val="6B1ADC"/>
                </a:solidFill>
                <a:latin typeface="Neue Haas Grotesk Text Pro"/>
                <a:cs typeface="Codec Pro" panose="00000500000000000000" pitchFamily="2" charset="0"/>
              </a:rPr>
              <a:t>Q&amp;A</a:t>
            </a:r>
            <a:endParaRPr lang="en-US" sz="1900" dirty="0">
              <a:latin typeface="Neue Haas Grotesk Text Pro"/>
              <a:cs typeface="Codec Pro" panose="00000500000000000000" pitchFamily="2" charset="0"/>
            </a:endParaRPr>
          </a:p>
          <a:p>
            <a:pPr marL="342900" indent="-342900">
              <a:buFont typeface="Arial" panose="020B0604020202020204" pitchFamily="34" charset="0"/>
              <a:buChar char="•"/>
            </a:pPr>
            <a:endParaRPr lang="en-US" sz="1900" dirty="0">
              <a:latin typeface="Neue Haas Grotesk Text Pro"/>
              <a:cs typeface="Codec Pro" panose="00000500000000000000" pitchFamily="2" charset="0"/>
            </a:endParaRPr>
          </a:p>
        </p:txBody>
      </p:sp>
      <p:pic>
        <p:nvPicPr>
          <p:cNvPr id="11" name="Picture 10">
            <a:extLst>
              <a:ext uri="{FF2B5EF4-FFF2-40B4-BE49-F238E27FC236}">
                <a16:creationId xmlns:a16="http://schemas.microsoft.com/office/drawing/2014/main" id="{473510E4-C30F-1C12-F789-5E7080A7F047}"/>
              </a:ext>
            </a:extLst>
          </p:cNvPr>
          <p:cNvPicPr>
            <a:picLocks noChangeAspect="1"/>
          </p:cNvPicPr>
          <p:nvPr/>
        </p:nvPicPr>
        <p:blipFill>
          <a:blip r:embed="rId7"/>
          <a:stretch>
            <a:fillRect/>
          </a:stretch>
        </p:blipFill>
        <p:spPr>
          <a:xfrm>
            <a:off x="8492999" y="2920506"/>
            <a:ext cx="9177811" cy="5887520"/>
          </a:xfrm>
          <a:prstGeom prst="rect">
            <a:avLst/>
          </a:prstGeom>
          <a:ln>
            <a:noFill/>
          </a:ln>
          <a:effectLst>
            <a:outerShdw blurRad="190500" algn="tl" rotWithShape="0">
              <a:srgbClr val="000000">
                <a:alpha val="70000"/>
              </a:srgbClr>
            </a:outerShdw>
          </a:effectLst>
        </p:spPr>
      </p:pic>
      <p:sp>
        <p:nvSpPr>
          <p:cNvPr id="15" name="TextBox 14">
            <a:extLst>
              <a:ext uri="{FF2B5EF4-FFF2-40B4-BE49-F238E27FC236}">
                <a16:creationId xmlns:a16="http://schemas.microsoft.com/office/drawing/2014/main" id="{4FEC81EC-A201-28F0-5B5C-45D42D34808C}"/>
              </a:ext>
            </a:extLst>
          </p:cNvPr>
          <p:cNvSpPr txBox="1"/>
          <p:nvPr/>
        </p:nvSpPr>
        <p:spPr>
          <a:xfrm>
            <a:off x="10887075" y="1989353"/>
            <a:ext cx="3886200" cy="369332"/>
          </a:xfrm>
          <a:prstGeom prst="rect">
            <a:avLst/>
          </a:prstGeom>
          <a:noFill/>
        </p:spPr>
        <p:txBody>
          <a:bodyPr wrap="square">
            <a:spAutoFit/>
          </a:bodyPr>
          <a:lstStyle/>
          <a:p>
            <a:r>
              <a:rPr lang="en-US" b="1" dirty="0">
                <a:highlight>
                  <a:srgbClr val="C2ADFF"/>
                </a:highlight>
              </a:rPr>
              <a:t>https://www.ati.org/cmmc-resources/</a:t>
            </a:r>
          </a:p>
        </p:txBody>
      </p:sp>
    </p:spTree>
    <p:extLst>
      <p:ext uri="{BB962C8B-B14F-4D97-AF65-F5344CB8AC3E}">
        <p14:creationId xmlns:p14="http://schemas.microsoft.com/office/powerpoint/2010/main" val="392204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2">
    <p:bg>
      <p:bgPr>
        <a:solidFill>
          <a:schemeClr val="bg1"/>
        </a:solidFill>
        <a:effectLst/>
      </p:bgPr>
    </p:bg>
    <p:spTree>
      <p:nvGrpSpPr>
        <p:cNvPr id="1" name=""/>
        <p:cNvGrpSpPr/>
        <p:nvPr/>
      </p:nvGrpSpPr>
      <p:grpSpPr>
        <a:xfrm>
          <a:off x="0" y="0"/>
          <a:ext cx="0" cy="0"/>
          <a:chOff x="0" y="0"/>
          <a:chExt cx="0" cy="0"/>
        </a:xfrm>
      </p:grpSpPr>
      <p:pic>
        <p:nvPicPr>
          <p:cNvPr id="3" name="Picture 2" descr="A black background with a black square&#10;&#10;AI-generated content may be incorrect.">
            <a:extLst>
              <a:ext uri="{FF2B5EF4-FFF2-40B4-BE49-F238E27FC236}">
                <a16:creationId xmlns:a16="http://schemas.microsoft.com/office/drawing/2014/main" id="{7E6292DF-846D-FD0E-17CD-A9434F1C7AB2}"/>
              </a:ext>
            </a:extLst>
          </p:cNvPr>
          <p:cNvPicPr>
            <a:picLocks noChangeAspect="1"/>
          </p:cNvPicPr>
          <p:nvPr/>
        </p:nvPicPr>
        <p:blipFill>
          <a:blip r:embed="rId3"/>
          <a:stretch>
            <a:fillRect/>
          </a:stretch>
        </p:blipFill>
        <p:spPr>
          <a:xfrm>
            <a:off x="1169420" y="9097175"/>
            <a:ext cx="2664752" cy="666188"/>
          </a:xfrm>
          <a:prstGeom prst="rect">
            <a:avLst/>
          </a:prstGeom>
        </p:spPr>
      </p:pic>
      <p:sp>
        <p:nvSpPr>
          <p:cNvPr id="9" name="Rectangle 8">
            <a:extLst>
              <a:ext uri="{FF2B5EF4-FFF2-40B4-BE49-F238E27FC236}">
                <a16:creationId xmlns:a16="http://schemas.microsoft.com/office/drawing/2014/main" id="{3C06337C-722C-0D52-FFE5-03A59535E90D}"/>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m">
            <a:extLst>
              <a:ext uri="{FF2B5EF4-FFF2-40B4-BE49-F238E27FC236}">
                <a16:creationId xmlns:a16="http://schemas.microsoft.com/office/drawing/2014/main" id="{7D09B7B6-FF43-CC82-0A22-2A57B9943FD5}"/>
              </a:ext>
            </a:extLst>
          </p:cNvPr>
          <p:cNvSpPr/>
          <p:nvPr/>
        </p:nvSpPr>
        <p:spPr>
          <a:xfrm>
            <a:off x="1169420" y="240126"/>
            <a:ext cx="8167085"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Panelists</a:t>
            </a:r>
          </a:p>
        </p:txBody>
      </p:sp>
      <p:grpSp>
        <p:nvGrpSpPr>
          <p:cNvPr id="22" name="Group 21">
            <a:extLst>
              <a:ext uri="{FF2B5EF4-FFF2-40B4-BE49-F238E27FC236}">
                <a16:creationId xmlns:a16="http://schemas.microsoft.com/office/drawing/2014/main" id="{E9FC3FCB-FBA0-C7CB-C4F5-FCD9381D5C71}"/>
              </a:ext>
            </a:extLst>
          </p:cNvPr>
          <p:cNvGrpSpPr/>
          <p:nvPr/>
        </p:nvGrpSpPr>
        <p:grpSpPr>
          <a:xfrm>
            <a:off x="1080266" y="1915779"/>
            <a:ext cx="2839241" cy="2804943"/>
            <a:chOff x="904119" y="1534992"/>
            <a:chExt cx="1819450" cy="1827334"/>
          </a:xfrm>
        </p:grpSpPr>
        <p:sp>
          <p:nvSpPr>
            <p:cNvPr id="23" name="Rectangle 22">
              <a:extLst>
                <a:ext uri="{FF2B5EF4-FFF2-40B4-BE49-F238E27FC236}">
                  <a16:creationId xmlns:a16="http://schemas.microsoft.com/office/drawing/2014/main" id="{BFE72213-91AE-75FD-3804-7B6B79413530}"/>
                </a:ext>
              </a:extLst>
            </p:cNvPr>
            <p:cNvSpPr/>
            <p:nvPr/>
          </p:nvSpPr>
          <p:spPr>
            <a:xfrm>
              <a:off x="904119" y="1534992"/>
              <a:ext cx="1819450" cy="1827334"/>
            </a:xfrm>
            <a:prstGeom prst="rect">
              <a:avLst/>
            </a:prstGeom>
            <a:solidFill>
              <a:srgbClr val="6B1A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erson in a suit&#10;&#10;Description automatically generated">
              <a:extLst>
                <a:ext uri="{FF2B5EF4-FFF2-40B4-BE49-F238E27FC236}">
                  <a16:creationId xmlns:a16="http://schemas.microsoft.com/office/drawing/2014/main" id="{1AB0B7AA-B8B7-6636-93F8-225F0EA05D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027" y="1572385"/>
              <a:ext cx="1747631" cy="1747631"/>
            </a:xfrm>
            <a:prstGeom prst="rect">
              <a:avLst/>
            </a:prstGeom>
            <a:ln w="57150">
              <a:solidFill>
                <a:srgbClr val="6B1ADC"/>
              </a:solidFill>
            </a:ln>
          </p:spPr>
        </p:pic>
      </p:grpSp>
      <p:sp>
        <p:nvSpPr>
          <p:cNvPr id="26" name="TextBox 25">
            <a:extLst>
              <a:ext uri="{FF2B5EF4-FFF2-40B4-BE49-F238E27FC236}">
                <a16:creationId xmlns:a16="http://schemas.microsoft.com/office/drawing/2014/main" id="{FFE2CFD2-1A3B-1A93-17CF-20985B53171F}"/>
              </a:ext>
            </a:extLst>
          </p:cNvPr>
          <p:cNvSpPr txBox="1"/>
          <p:nvPr/>
        </p:nvSpPr>
        <p:spPr>
          <a:xfrm>
            <a:off x="4317612" y="2181584"/>
            <a:ext cx="12354180" cy="523220"/>
          </a:xfrm>
          <a:prstGeom prst="rect">
            <a:avLst/>
          </a:prstGeom>
          <a:noFill/>
        </p:spPr>
        <p:txBody>
          <a:bodyPr wrap="square" lIns="91440" tIns="45720" rIns="91440" bIns="45720" rtlCol="0" anchor="t">
            <a:spAutoFit/>
          </a:bodyPr>
          <a:lstStyle/>
          <a:p>
            <a:r>
              <a:rPr lang="en-US" sz="2800" b="1" dirty="0">
                <a:solidFill>
                  <a:srgbClr val="6B1ADC"/>
                </a:solidFill>
                <a:latin typeface="Neue Haas Grotesk Text Pro"/>
                <a:cs typeface="Codec Pro" panose="00000500000000000000" pitchFamily="2" charset="0"/>
              </a:rPr>
              <a:t>Derek White</a:t>
            </a:r>
            <a:r>
              <a:rPr lang="en-US" sz="2800" b="1" dirty="0">
                <a:latin typeface="Neue Haas Grotesk Text Pro"/>
                <a:cs typeface="Codec Pro" panose="00000500000000000000" pitchFamily="2" charset="0"/>
              </a:rPr>
              <a:t> | </a:t>
            </a:r>
            <a:r>
              <a:rPr lang="en-US" sz="2800" b="1" dirty="0">
                <a:solidFill>
                  <a:srgbClr val="6B1ADC"/>
                </a:solidFill>
                <a:latin typeface="Neue Haas Grotesk Text Pro"/>
                <a:cs typeface="Codec Pro" panose="00000500000000000000" pitchFamily="2" charset="0"/>
              </a:rPr>
              <a:t>Chief Operating Officer &amp; Co-Founder</a:t>
            </a:r>
          </a:p>
        </p:txBody>
      </p:sp>
      <p:sp>
        <p:nvSpPr>
          <p:cNvPr id="28" name="TextBox 27">
            <a:extLst>
              <a:ext uri="{FF2B5EF4-FFF2-40B4-BE49-F238E27FC236}">
                <a16:creationId xmlns:a16="http://schemas.microsoft.com/office/drawing/2014/main" id="{7042DD5C-EA1F-4C78-1214-1C4ECC63C1AE}"/>
              </a:ext>
            </a:extLst>
          </p:cNvPr>
          <p:cNvSpPr txBox="1"/>
          <p:nvPr/>
        </p:nvSpPr>
        <p:spPr>
          <a:xfrm>
            <a:off x="4317612" y="2801908"/>
            <a:ext cx="11691883" cy="1846659"/>
          </a:xfrm>
          <a:prstGeom prst="rect">
            <a:avLst/>
          </a:prstGeom>
          <a:noFill/>
        </p:spPr>
        <p:txBody>
          <a:bodyPr wrap="square" lIns="91440" tIns="45720" rIns="91440" bIns="45720" anchor="t">
            <a:spAutoFit/>
          </a:bodyPr>
          <a:lstStyle/>
          <a:p>
            <a:r>
              <a:rPr lang="en-US" sz="1900" dirty="0">
                <a:latin typeface="Neue Haas Grotesk Text Pro"/>
                <a:cs typeface="Codec Pro" panose="00000500000000000000" pitchFamily="2" charset="0"/>
              </a:rPr>
              <a:t>When Beryllium InfoSec was founded in 2018, Derek White and his team set out to help the Defense Supply Chain overcome resource constraints with practical, affordable cybersecurity solutions. Beryllium’s core product offering, the Cuick Trac Managed Enclave, solves that problem. Building on that mission, Derek brings deep expertise in CUI programs and compliance, guiding contractors through NIST SP 800-171, DFARS, and CMMC requirements. Together, they drive outcomes that make security achievable and sustainable across the Defense Industrial Base.</a:t>
            </a:r>
          </a:p>
        </p:txBody>
      </p:sp>
      <p:sp>
        <p:nvSpPr>
          <p:cNvPr id="37" name="TextBox 36">
            <a:extLst>
              <a:ext uri="{FF2B5EF4-FFF2-40B4-BE49-F238E27FC236}">
                <a16:creationId xmlns:a16="http://schemas.microsoft.com/office/drawing/2014/main" id="{EF46D881-7860-03FA-1C20-037090AA9365}"/>
              </a:ext>
            </a:extLst>
          </p:cNvPr>
          <p:cNvSpPr txBox="1"/>
          <p:nvPr/>
        </p:nvSpPr>
        <p:spPr>
          <a:xfrm>
            <a:off x="4317612" y="6022944"/>
            <a:ext cx="11961705" cy="2431435"/>
          </a:xfrm>
          <a:prstGeom prst="rect">
            <a:avLst/>
          </a:prstGeom>
          <a:noFill/>
        </p:spPr>
        <p:txBody>
          <a:bodyPr wrap="square" lIns="91440" tIns="45720" rIns="91440" bIns="45720" anchor="t">
            <a:spAutoFit/>
          </a:bodyPr>
          <a:lstStyle/>
          <a:p>
            <a:r>
              <a:rPr lang="en-US" sz="1900" dirty="0">
                <a:latin typeface="Neue Haas Grotesk Text Pro"/>
                <a:ea typeface="+mn-lt"/>
                <a:cs typeface="+mn-lt"/>
              </a:rPr>
              <a:t>Koren is Lead Assessor and CEO of Wise Technical Innovations in Norfolk, VA.  Wise Technical Innovations is a C3PAO and Authorized Training Provider for the </a:t>
            </a:r>
            <a:r>
              <a:rPr lang="en-US" sz="1900" dirty="0" err="1">
                <a:latin typeface="Neue Haas Grotesk Text Pro"/>
                <a:ea typeface="+mn-lt"/>
                <a:cs typeface="+mn-lt"/>
              </a:rPr>
              <a:t>DoW</a:t>
            </a:r>
            <a:r>
              <a:rPr lang="en-US" sz="1900" dirty="0">
                <a:latin typeface="Neue Haas Grotesk Text Pro"/>
                <a:ea typeface="+mn-lt"/>
                <a:cs typeface="+mn-lt"/>
              </a:rPr>
              <a:t> CMMC Program.  She is the Vice Chair of the Cyber AB Accreditation Committee and serves on the CMMC Program Scheme &amp; Certification Exam Appeals Committee Member.  Koren specializes in building and assessing NIST-aligned cybersecurity programs, including CMMC, risk and vulnerability assessments, incident response, and business continuity. With over 23 years as a Network and Security Architect, Koren brings deep expertise in risk-based approaches, compliance readiness, and helping organizations meet regulatory and business objectives. She is CISSP and PMP certified.</a:t>
            </a:r>
            <a:endParaRPr lang="en-US" sz="1900" dirty="0">
              <a:ea typeface="Calibri"/>
              <a:cs typeface="Calibri"/>
            </a:endParaRPr>
          </a:p>
        </p:txBody>
      </p:sp>
      <p:pic>
        <p:nvPicPr>
          <p:cNvPr id="4" name="Picture 3" descr="A person with blonde hair wearing a green dress&#10;&#10;AI-generated content may be incorrect.">
            <a:extLst>
              <a:ext uri="{FF2B5EF4-FFF2-40B4-BE49-F238E27FC236}">
                <a16:creationId xmlns:a16="http://schemas.microsoft.com/office/drawing/2014/main" id="{1D490367-5996-D494-9C85-901C696F1A1A}"/>
              </a:ext>
            </a:extLst>
          </p:cNvPr>
          <p:cNvPicPr>
            <a:picLocks noChangeAspect="1"/>
          </p:cNvPicPr>
          <p:nvPr/>
        </p:nvPicPr>
        <p:blipFill>
          <a:blip r:embed="rId5"/>
          <a:srcRect l="328" r="328"/>
          <a:stretch>
            <a:fillRect/>
          </a:stretch>
        </p:blipFill>
        <p:spPr>
          <a:xfrm>
            <a:off x="1200582" y="5645279"/>
            <a:ext cx="2662886" cy="2640738"/>
          </a:xfrm>
          <a:prstGeom prst="rect">
            <a:avLst/>
          </a:prstGeom>
          <a:ln w="57150">
            <a:solidFill>
              <a:srgbClr val="6B1ADC"/>
            </a:solidFill>
          </a:ln>
        </p:spPr>
      </p:pic>
      <p:pic>
        <p:nvPicPr>
          <p:cNvPr id="6" name="Picture 5" descr="A black and white logo&#10;&#10;AI-generated content may be incorrect.">
            <a:extLst>
              <a:ext uri="{FF2B5EF4-FFF2-40B4-BE49-F238E27FC236}">
                <a16:creationId xmlns:a16="http://schemas.microsoft.com/office/drawing/2014/main" id="{181EE14E-249E-30AC-3AEF-5F2C82379084}"/>
              </a:ext>
            </a:extLst>
          </p:cNvPr>
          <p:cNvPicPr>
            <a:picLocks noChangeAspect="1"/>
          </p:cNvPicPr>
          <p:nvPr/>
        </p:nvPicPr>
        <p:blipFill>
          <a:blip r:embed="rId6"/>
          <a:stretch>
            <a:fillRect/>
          </a:stretch>
        </p:blipFill>
        <p:spPr>
          <a:xfrm>
            <a:off x="7508692" y="9117664"/>
            <a:ext cx="2101964" cy="681927"/>
          </a:xfrm>
          <a:prstGeom prst="rect">
            <a:avLst/>
          </a:prstGeom>
          <a:ln>
            <a:noFill/>
          </a:ln>
        </p:spPr>
      </p:pic>
      <p:sp>
        <p:nvSpPr>
          <p:cNvPr id="2" name="TextBox 1">
            <a:extLst>
              <a:ext uri="{FF2B5EF4-FFF2-40B4-BE49-F238E27FC236}">
                <a16:creationId xmlns:a16="http://schemas.microsoft.com/office/drawing/2014/main" id="{A1D24851-FCD9-12DD-F0AF-7113203F32CB}"/>
              </a:ext>
            </a:extLst>
          </p:cNvPr>
          <p:cNvSpPr txBox="1"/>
          <p:nvPr/>
        </p:nvSpPr>
        <p:spPr>
          <a:xfrm>
            <a:off x="4317612" y="5499724"/>
            <a:ext cx="14091793"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800" b="1" dirty="0">
                <a:solidFill>
                  <a:srgbClr val="6B1ADC"/>
                </a:solidFill>
                <a:latin typeface="Neue Haas Grotesk Text Pro"/>
                <a:ea typeface="Calibri"/>
                <a:cs typeface="Calibri"/>
              </a:rPr>
              <a:t>Koren Wise </a:t>
            </a:r>
            <a:r>
              <a:rPr lang="en-US" sz="2800" b="1" dirty="0">
                <a:latin typeface="Neue Haas Grotesk Text Pro"/>
                <a:ea typeface="Calibri"/>
                <a:cs typeface="Calibri"/>
              </a:rPr>
              <a:t>|</a:t>
            </a:r>
            <a:r>
              <a:rPr lang="en-US" sz="2800" b="1" dirty="0">
                <a:solidFill>
                  <a:srgbClr val="6B1ADC"/>
                </a:solidFill>
                <a:latin typeface="Neue Haas Grotesk Text Pro"/>
                <a:ea typeface="Calibri"/>
                <a:cs typeface="Calibri"/>
              </a:rPr>
              <a:t> </a:t>
            </a:r>
            <a:r>
              <a:rPr lang="en-US" sz="2800" b="1" dirty="0">
                <a:solidFill>
                  <a:srgbClr val="6B1ADC"/>
                </a:solidFill>
                <a:latin typeface="Neue Haas Grotesk Text Pro"/>
                <a:ea typeface="+mn-lt"/>
                <a:cs typeface="+mn-lt"/>
              </a:rPr>
              <a:t>Chief Executive Officer of Wise Technical Innovations</a:t>
            </a:r>
            <a:r>
              <a:rPr lang="en-US" sz="2800" dirty="0">
                <a:solidFill>
                  <a:srgbClr val="6B1ADC"/>
                </a:solidFill>
                <a:ea typeface="+mn-lt"/>
                <a:cs typeface="+mn-lt"/>
              </a:rPr>
              <a:t> </a:t>
            </a:r>
            <a:endParaRPr lang="en-US" sz="2800" dirty="0">
              <a:solidFill>
                <a:srgbClr val="6B1ADC"/>
              </a:solidFill>
            </a:endParaRPr>
          </a:p>
        </p:txBody>
      </p:sp>
      <p:pic>
        <p:nvPicPr>
          <p:cNvPr id="7" name="Picture 6">
            <a:extLst>
              <a:ext uri="{FF2B5EF4-FFF2-40B4-BE49-F238E27FC236}">
                <a16:creationId xmlns:a16="http://schemas.microsoft.com/office/drawing/2014/main" id="{FE95E72E-808F-93A6-C536-06318FFE4370}"/>
              </a:ext>
            </a:extLst>
          </p:cNvPr>
          <p:cNvPicPr>
            <a:picLocks noChangeAspect="1"/>
          </p:cNvPicPr>
          <p:nvPr/>
        </p:nvPicPr>
        <p:blipFill>
          <a:blip r:embed="rId7">
            <a:biLevel thresh="50000"/>
          </a:blip>
          <a:stretch>
            <a:fillRect/>
          </a:stretch>
        </p:blipFill>
        <p:spPr>
          <a:xfrm>
            <a:off x="4317612" y="8808026"/>
            <a:ext cx="2839241" cy="11963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DA08FC-EE05-D7D2-D87F-693F6E707D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D882E52-E7DC-7700-9CE7-5CB062D8D1E7}"/>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D3BA9576-2074-DD37-695E-0F869BFB067F}"/>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rgbClr val="C2ADFF"/>
                </a:solidFill>
                <a:latin typeface="Neue Haas Grotesk Text Pro"/>
                <a:ea typeface="+mn-lt"/>
                <a:cs typeface="+mn-lt"/>
              </a:rPr>
              <a:t>Flow-Down: </a:t>
            </a:r>
            <a:r>
              <a:rPr lang="en-US" sz="5400" b="1" dirty="0">
                <a:solidFill>
                  <a:schemeClr val="bg1"/>
                </a:solidFill>
                <a:latin typeface="Neue Haas Grotesk Text Pro"/>
                <a:ea typeface="+mn-lt"/>
                <a:cs typeface="+mn-lt"/>
              </a:rPr>
              <a:t>What the Regulations Say</a:t>
            </a:r>
            <a:endParaRPr lang="en-US" dirty="0">
              <a:solidFill>
                <a:schemeClr val="bg1"/>
              </a:solidFill>
            </a:endParaRPr>
          </a:p>
        </p:txBody>
      </p:sp>
      <p:pic>
        <p:nvPicPr>
          <p:cNvPr id="26" name="Picture 25" descr="A black background with a black square&#10;&#10;AI-generated content may be incorrect.">
            <a:extLst>
              <a:ext uri="{FF2B5EF4-FFF2-40B4-BE49-F238E27FC236}">
                <a16:creationId xmlns:a16="http://schemas.microsoft.com/office/drawing/2014/main" id="{8A97D487-95E0-D4AF-0AFE-E8FCF4C4A7D0}"/>
              </a:ext>
            </a:extLst>
          </p:cNvPr>
          <p:cNvPicPr>
            <a:picLocks noChangeAspect="1"/>
          </p:cNvPicPr>
          <p:nvPr/>
        </p:nvPicPr>
        <p:blipFill>
          <a:blip r:embed="rId3"/>
          <a:stretch>
            <a:fillRect/>
          </a:stretch>
        </p:blipFill>
        <p:spPr>
          <a:xfrm>
            <a:off x="1169420" y="9097175"/>
            <a:ext cx="2664752" cy="666188"/>
          </a:xfrm>
          <a:prstGeom prst="rect">
            <a:avLst/>
          </a:prstGeom>
        </p:spPr>
      </p:pic>
      <p:sp>
        <p:nvSpPr>
          <p:cNvPr id="2" name="A brief description here about what your team goal is and what youre working towards">
            <a:extLst>
              <a:ext uri="{FF2B5EF4-FFF2-40B4-BE49-F238E27FC236}">
                <a16:creationId xmlns:a16="http://schemas.microsoft.com/office/drawing/2014/main" id="{6AD0B93A-A8BF-8682-EF8E-A5B809F39E63}"/>
              </a:ext>
            </a:extLst>
          </p:cNvPr>
          <p:cNvSpPr/>
          <p:nvPr/>
        </p:nvSpPr>
        <p:spPr>
          <a:xfrm>
            <a:off x="2194428" y="2631850"/>
            <a:ext cx="15765665" cy="980849"/>
          </a:xfrm>
          <a:prstGeom prst="rect">
            <a:avLst/>
          </a:prstGeom>
          <a:noFill/>
          <a:ln/>
        </p:spPr>
        <p:txBody>
          <a:bodyPr wrap="square" lIns="0" tIns="0" rIns="0" bIns="0" rtlCol="0" anchor="t" anchorCtr="0"/>
          <a:lstStyle/>
          <a:p>
            <a:pPr>
              <a:lnSpc>
                <a:spcPct val="90000"/>
              </a:lnSpc>
            </a:pPr>
            <a:r>
              <a:rPr lang="en-US" sz="4000" b="1" dirty="0">
                <a:latin typeface="Neue Haas Grotesk Text Pro"/>
                <a:ea typeface="+mn-lt"/>
                <a:cs typeface="+mn-lt"/>
              </a:rPr>
              <a:t>What does </a:t>
            </a:r>
            <a:r>
              <a:rPr lang="en-US" sz="4000" b="1" dirty="0">
                <a:solidFill>
                  <a:srgbClr val="6B1ADC"/>
                </a:solidFill>
                <a:latin typeface="Neue Haas Grotesk Text Pro"/>
                <a:ea typeface="+mn-lt"/>
                <a:cs typeface="+mn-lt"/>
              </a:rPr>
              <a:t>Title 32 / Part 170</a:t>
            </a:r>
            <a:r>
              <a:rPr lang="en-US" sz="4000" b="1" dirty="0">
                <a:latin typeface="Neue Haas Grotesk Text Pro"/>
                <a:ea typeface="+mn-lt"/>
                <a:cs typeface="+mn-lt"/>
              </a:rPr>
              <a:t> tell us about flow-down?</a:t>
            </a:r>
            <a:endParaRPr lang="en-US" sz="4000" dirty="0"/>
          </a:p>
        </p:txBody>
      </p:sp>
      <p:pic>
        <p:nvPicPr>
          <p:cNvPr id="6" name="Picture 5" descr="A black and white logo&#10;&#10;AI-generated content may be incorrect.">
            <a:extLst>
              <a:ext uri="{FF2B5EF4-FFF2-40B4-BE49-F238E27FC236}">
                <a16:creationId xmlns:a16="http://schemas.microsoft.com/office/drawing/2014/main" id="{FC6DFD88-8318-BDFF-8A66-D3D880B31653}"/>
              </a:ext>
            </a:extLst>
          </p:cNvPr>
          <p:cNvPicPr>
            <a:picLocks noChangeAspect="1"/>
          </p:cNvPicPr>
          <p:nvPr/>
        </p:nvPicPr>
        <p:blipFill>
          <a:blip r:embed="rId4"/>
          <a:stretch>
            <a:fillRect/>
          </a:stretch>
        </p:blipFill>
        <p:spPr>
          <a:xfrm>
            <a:off x="7508692" y="9117664"/>
            <a:ext cx="2101964" cy="681927"/>
          </a:xfrm>
          <a:prstGeom prst="rect">
            <a:avLst/>
          </a:prstGeom>
          <a:ln>
            <a:noFill/>
          </a:ln>
        </p:spPr>
      </p:pic>
      <p:pic>
        <p:nvPicPr>
          <p:cNvPr id="7" name="Picture 6" descr="A white arrow in a purple circle&#10;&#10;AI-generated content may be incorrect.">
            <a:extLst>
              <a:ext uri="{FF2B5EF4-FFF2-40B4-BE49-F238E27FC236}">
                <a16:creationId xmlns:a16="http://schemas.microsoft.com/office/drawing/2014/main" id="{F9974789-3C6D-4C73-597F-080B78BF303F}"/>
              </a:ext>
            </a:extLst>
          </p:cNvPr>
          <p:cNvPicPr>
            <a:picLocks noChangeAspect="1"/>
          </p:cNvPicPr>
          <p:nvPr/>
        </p:nvPicPr>
        <p:blipFill>
          <a:blip r:embed="rId5"/>
          <a:stretch>
            <a:fillRect/>
          </a:stretch>
        </p:blipFill>
        <p:spPr>
          <a:xfrm>
            <a:off x="1170743" y="2574525"/>
            <a:ext cx="699117" cy="688019"/>
          </a:xfrm>
          <a:prstGeom prst="rect">
            <a:avLst/>
          </a:prstGeom>
        </p:spPr>
      </p:pic>
      <p:sp>
        <p:nvSpPr>
          <p:cNvPr id="8" name="A brief description here about what your team goal is and what youre working towards">
            <a:extLst>
              <a:ext uri="{FF2B5EF4-FFF2-40B4-BE49-F238E27FC236}">
                <a16:creationId xmlns:a16="http://schemas.microsoft.com/office/drawing/2014/main" id="{9D5A0A97-C758-3C77-A0A4-759D07C8EFB0}"/>
              </a:ext>
            </a:extLst>
          </p:cNvPr>
          <p:cNvSpPr/>
          <p:nvPr/>
        </p:nvSpPr>
        <p:spPr>
          <a:xfrm>
            <a:off x="2193105" y="4300931"/>
            <a:ext cx="15765665" cy="980849"/>
          </a:xfrm>
          <a:prstGeom prst="rect">
            <a:avLst/>
          </a:prstGeom>
          <a:noFill/>
          <a:ln/>
        </p:spPr>
        <p:txBody>
          <a:bodyPr wrap="square" lIns="0" tIns="0" rIns="0" bIns="0" rtlCol="0" anchor="t" anchorCtr="0"/>
          <a:lstStyle/>
          <a:p>
            <a:pPr>
              <a:lnSpc>
                <a:spcPct val="90000"/>
              </a:lnSpc>
            </a:pPr>
            <a:r>
              <a:rPr lang="en-US" sz="4000" b="1" dirty="0">
                <a:latin typeface="Neue Haas Grotesk Text Pro"/>
                <a:ea typeface="+mn-lt"/>
                <a:cs typeface="+mn-lt"/>
              </a:rPr>
              <a:t>What does </a:t>
            </a:r>
            <a:r>
              <a:rPr lang="en-US" sz="4000" b="1" dirty="0">
                <a:solidFill>
                  <a:srgbClr val="6B1ADC"/>
                </a:solidFill>
                <a:latin typeface="Neue Haas Grotesk Text Pro"/>
                <a:ea typeface="+mn-lt"/>
                <a:cs typeface="+mn-lt"/>
              </a:rPr>
              <a:t>DFARS</a:t>
            </a:r>
            <a:r>
              <a:rPr lang="en-US" sz="4000" b="1" dirty="0">
                <a:latin typeface="Neue Haas Grotesk Text Pro"/>
                <a:ea typeface="+mn-lt"/>
                <a:cs typeface="+mn-lt"/>
              </a:rPr>
              <a:t> tell us about flow-down?</a:t>
            </a:r>
            <a:endParaRPr lang="en-US" sz="4000" dirty="0"/>
          </a:p>
        </p:txBody>
      </p:sp>
      <p:pic>
        <p:nvPicPr>
          <p:cNvPr id="9" name="Picture 8" descr="A white arrow in a purple circle&#10;&#10;AI-generated content may be incorrect.">
            <a:extLst>
              <a:ext uri="{FF2B5EF4-FFF2-40B4-BE49-F238E27FC236}">
                <a16:creationId xmlns:a16="http://schemas.microsoft.com/office/drawing/2014/main" id="{446503D1-4D42-0E1A-4089-600A73266E98}"/>
              </a:ext>
            </a:extLst>
          </p:cNvPr>
          <p:cNvPicPr>
            <a:picLocks noChangeAspect="1"/>
          </p:cNvPicPr>
          <p:nvPr/>
        </p:nvPicPr>
        <p:blipFill>
          <a:blip r:embed="rId5"/>
          <a:stretch>
            <a:fillRect/>
          </a:stretch>
        </p:blipFill>
        <p:spPr>
          <a:xfrm>
            <a:off x="1169420" y="4243606"/>
            <a:ext cx="699117" cy="688019"/>
          </a:xfrm>
          <a:prstGeom prst="rect">
            <a:avLst/>
          </a:prstGeom>
        </p:spPr>
      </p:pic>
      <p:sp>
        <p:nvSpPr>
          <p:cNvPr id="13" name="Rectangle: Rounded Corners 12">
            <a:extLst>
              <a:ext uri="{FF2B5EF4-FFF2-40B4-BE49-F238E27FC236}">
                <a16:creationId xmlns:a16="http://schemas.microsoft.com/office/drawing/2014/main" id="{E52FF31B-288D-3B52-D1AA-27A1A1A8575D}"/>
              </a:ext>
            </a:extLst>
          </p:cNvPr>
          <p:cNvSpPr/>
          <p:nvPr/>
        </p:nvSpPr>
        <p:spPr>
          <a:xfrm>
            <a:off x="1169420" y="6001301"/>
            <a:ext cx="15591990" cy="1260862"/>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 brief description here about what your team goal is and what youre working towards">
            <a:extLst>
              <a:ext uri="{FF2B5EF4-FFF2-40B4-BE49-F238E27FC236}">
                <a16:creationId xmlns:a16="http://schemas.microsoft.com/office/drawing/2014/main" id="{EEAF7DCA-61C4-F437-ABF2-0D593B93F35A}"/>
              </a:ext>
            </a:extLst>
          </p:cNvPr>
          <p:cNvSpPr/>
          <p:nvPr/>
        </p:nvSpPr>
        <p:spPr>
          <a:xfrm>
            <a:off x="1541451" y="6415957"/>
            <a:ext cx="15219959" cy="700836"/>
          </a:xfrm>
          <a:prstGeom prst="rect">
            <a:avLst/>
          </a:prstGeom>
          <a:noFill/>
          <a:ln/>
        </p:spPr>
        <p:txBody>
          <a:bodyPr wrap="square" lIns="0" tIns="0" rIns="0" bIns="0" rtlCol="0" anchor="t" anchorCtr="0"/>
          <a:lstStyle/>
          <a:p>
            <a:r>
              <a:rPr lang="en-US" sz="3000" i="1" dirty="0">
                <a:latin typeface="Neue Haas Grotesk Text Pro"/>
                <a:ea typeface="Calibri" panose="020F0502020204030204"/>
                <a:cs typeface="Calibri" panose="020F0502020204030204"/>
              </a:rPr>
              <a:t>How does the </a:t>
            </a:r>
            <a:r>
              <a:rPr lang="en-US" sz="3000" i="1" dirty="0" err="1">
                <a:latin typeface="Neue Haas Grotesk Text Pro"/>
                <a:ea typeface="Calibri" panose="020F0502020204030204"/>
                <a:cs typeface="Calibri" panose="020F0502020204030204"/>
              </a:rPr>
              <a:t>DoW</a:t>
            </a:r>
            <a:r>
              <a:rPr lang="en-US" sz="3000" i="1" dirty="0">
                <a:latin typeface="Neue Haas Grotesk Text Pro"/>
                <a:ea typeface="Calibri" panose="020F0502020204030204"/>
                <a:cs typeface="Calibri" panose="020F0502020204030204"/>
              </a:rPr>
              <a:t> ensure the data is protected throughout the entire supply-chain?</a:t>
            </a:r>
          </a:p>
        </p:txBody>
      </p:sp>
      <p:pic>
        <p:nvPicPr>
          <p:cNvPr id="3" name="Picture 2">
            <a:extLst>
              <a:ext uri="{FF2B5EF4-FFF2-40B4-BE49-F238E27FC236}">
                <a16:creationId xmlns:a16="http://schemas.microsoft.com/office/drawing/2014/main" id="{4D3454FF-8546-CD6D-D94E-DD69AFACF950}"/>
              </a:ext>
            </a:extLst>
          </p:cNvPr>
          <p:cNvPicPr>
            <a:picLocks noChangeAspect="1"/>
          </p:cNvPicPr>
          <p:nvPr/>
        </p:nvPicPr>
        <p:blipFill>
          <a:blip r:embed="rId6">
            <a:biLevel thresh="50000"/>
          </a:blip>
          <a:stretch>
            <a:fillRect/>
          </a:stretch>
        </p:blipFill>
        <p:spPr>
          <a:xfrm>
            <a:off x="4317612" y="8808026"/>
            <a:ext cx="2839241" cy="1196310"/>
          </a:xfrm>
          <a:prstGeom prst="rect">
            <a:avLst/>
          </a:prstGeom>
        </p:spPr>
      </p:pic>
    </p:spTree>
    <p:extLst>
      <p:ext uri="{BB962C8B-B14F-4D97-AF65-F5344CB8AC3E}">
        <p14:creationId xmlns:p14="http://schemas.microsoft.com/office/powerpoint/2010/main" val="55027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6F67B8-954D-8535-5A20-412EE4DCB4D7}"/>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DB55FEAE-F233-A1A3-676D-A956C2C506AD}"/>
              </a:ext>
            </a:extLst>
          </p:cNvPr>
          <p:cNvSpPr/>
          <p:nvPr/>
        </p:nvSpPr>
        <p:spPr>
          <a:xfrm>
            <a:off x="830580" y="2157755"/>
            <a:ext cx="4340255" cy="818429"/>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FEFDF5-5B4C-901B-51C2-D074BC50F761}"/>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0DB8574C-04EB-65EB-AD7B-F79B0E96A283}"/>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mn-lt"/>
                <a:cs typeface="+mn-lt"/>
              </a:rPr>
              <a:t>DFARS Cyber Clauses &amp;</a:t>
            </a:r>
            <a:r>
              <a:rPr lang="en-US" sz="5400" b="1" dirty="0">
                <a:solidFill>
                  <a:srgbClr val="C2ADFF"/>
                </a:solidFill>
                <a:latin typeface="Neue Haas Grotesk Text Pro"/>
                <a:ea typeface="+mn-lt"/>
                <a:cs typeface="+mn-lt"/>
              </a:rPr>
              <a:t> Flow-Down</a:t>
            </a:r>
            <a:endParaRPr lang="en-US" dirty="0"/>
          </a:p>
        </p:txBody>
      </p:sp>
      <p:pic>
        <p:nvPicPr>
          <p:cNvPr id="26" name="Picture 25" descr="A black background with a black square&#10;&#10;AI-generated content may be incorrect.">
            <a:extLst>
              <a:ext uri="{FF2B5EF4-FFF2-40B4-BE49-F238E27FC236}">
                <a16:creationId xmlns:a16="http://schemas.microsoft.com/office/drawing/2014/main" id="{AA22A181-D93A-EC98-72AD-C173D509F93E}"/>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5" name="Picture 4" descr="A black and white logo&#10;&#10;AI-generated content may be incorrect.">
            <a:extLst>
              <a:ext uri="{FF2B5EF4-FFF2-40B4-BE49-F238E27FC236}">
                <a16:creationId xmlns:a16="http://schemas.microsoft.com/office/drawing/2014/main" id="{9CDB2E86-4E8D-B4F8-FF4B-049FA3AAE77F}"/>
              </a:ext>
            </a:extLst>
          </p:cNvPr>
          <p:cNvPicPr>
            <a:picLocks noChangeAspect="1"/>
          </p:cNvPicPr>
          <p:nvPr/>
        </p:nvPicPr>
        <p:blipFill>
          <a:blip r:embed="rId4"/>
          <a:stretch>
            <a:fillRect/>
          </a:stretch>
        </p:blipFill>
        <p:spPr>
          <a:xfrm>
            <a:off x="7508692" y="9117664"/>
            <a:ext cx="2101964" cy="681927"/>
          </a:xfrm>
          <a:prstGeom prst="rect">
            <a:avLst/>
          </a:prstGeom>
          <a:ln>
            <a:noFill/>
          </a:ln>
        </p:spPr>
      </p:pic>
      <p:sp>
        <p:nvSpPr>
          <p:cNvPr id="9" name="A brief description here about what your team goal is and what youre working towards">
            <a:extLst>
              <a:ext uri="{FF2B5EF4-FFF2-40B4-BE49-F238E27FC236}">
                <a16:creationId xmlns:a16="http://schemas.microsoft.com/office/drawing/2014/main" id="{DFE82A58-56DC-EA21-2EBC-51413D4546FE}"/>
              </a:ext>
            </a:extLst>
          </p:cNvPr>
          <p:cNvSpPr/>
          <p:nvPr/>
        </p:nvSpPr>
        <p:spPr>
          <a:xfrm>
            <a:off x="1234308" y="2297088"/>
            <a:ext cx="3954665" cy="1018949"/>
          </a:xfrm>
          <a:prstGeom prst="rect">
            <a:avLst/>
          </a:prstGeom>
          <a:noFill/>
          <a:ln/>
        </p:spPr>
        <p:txBody>
          <a:bodyPr wrap="square" lIns="0" tIns="0" rIns="0" bIns="0" rtlCol="0" anchor="t" anchorCtr="0"/>
          <a:lstStyle/>
          <a:p>
            <a:pPr>
              <a:lnSpc>
                <a:spcPct val="90000"/>
              </a:lnSpc>
            </a:pPr>
            <a:r>
              <a:rPr lang="en-US" sz="4000" b="1" dirty="0">
                <a:latin typeface="Neue Haas Grotesk Text Pro"/>
                <a:ea typeface="+mn-lt"/>
                <a:cs typeface="+mn-lt"/>
              </a:rPr>
              <a:t>252.204-7012</a:t>
            </a:r>
            <a:endParaRPr lang="en-US" dirty="0"/>
          </a:p>
        </p:txBody>
      </p:sp>
      <p:sp>
        <p:nvSpPr>
          <p:cNvPr id="14" name="TextBox 13">
            <a:extLst>
              <a:ext uri="{FF2B5EF4-FFF2-40B4-BE49-F238E27FC236}">
                <a16:creationId xmlns:a16="http://schemas.microsoft.com/office/drawing/2014/main" id="{761ACA37-3E1E-D926-0312-635EBBF9425D}"/>
              </a:ext>
            </a:extLst>
          </p:cNvPr>
          <p:cNvSpPr txBox="1"/>
          <p:nvPr/>
        </p:nvSpPr>
        <p:spPr>
          <a:xfrm>
            <a:off x="5501164" y="2019681"/>
            <a:ext cx="11710073" cy="1200329"/>
          </a:xfrm>
          <a:prstGeom prst="rect">
            <a:avLst/>
          </a:prstGeom>
          <a:noFill/>
        </p:spPr>
        <p:txBody>
          <a:bodyPr wrap="square" lIns="91440" tIns="45720" rIns="91440" bIns="45720" anchor="t">
            <a:spAutoFit/>
          </a:bodyPr>
          <a:lstStyle/>
          <a:p>
            <a:r>
              <a:rPr lang="en-US" sz="2400" dirty="0">
                <a:latin typeface="Neue Haas Grotesk Text Pro"/>
                <a:ea typeface="+mn-lt"/>
                <a:cs typeface="+mn-lt"/>
              </a:rPr>
              <a:t>Foundational cybersecurity, incident response and reporting obligations tied to NIST SP 800-171, FedRAMP Moderate requirements for CSPs, access to systems and logs for investigations, malicious software submission</a:t>
            </a:r>
            <a:endParaRPr lang="en-US" sz="2400" dirty="0"/>
          </a:p>
        </p:txBody>
      </p:sp>
      <p:sp>
        <p:nvSpPr>
          <p:cNvPr id="15" name="Rectangle: Rounded Corners 14">
            <a:extLst>
              <a:ext uri="{FF2B5EF4-FFF2-40B4-BE49-F238E27FC236}">
                <a16:creationId xmlns:a16="http://schemas.microsoft.com/office/drawing/2014/main" id="{71F6C2AE-90CF-576D-DA18-660F8DE8F27D}"/>
              </a:ext>
            </a:extLst>
          </p:cNvPr>
          <p:cNvSpPr/>
          <p:nvPr/>
        </p:nvSpPr>
        <p:spPr>
          <a:xfrm>
            <a:off x="849629" y="3594898"/>
            <a:ext cx="4349780" cy="1408979"/>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 brief description here about what your team goal is and what youre working towards">
            <a:extLst>
              <a:ext uri="{FF2B5EF4-FFF2-40B4-BE49-F238E27FC236}">
                <a16:creationId xmlns:a16="http://schemas.microsoft.com/office/drawing/2014/main" id="{A98978B3-2A81-B6CE-A31F-C5DFD9321B00}"/>
              </a:ext>
            </a:extLst>
          </p:cNvPr>
          <p:cNvSpPr/>
          <p:nvPr/>
        </p:nvSpPr>
        <p:spPr>
          <a:xfrm>
            <a:off x="1129532" y="3734231"/>
            <a:ext cx="3954665" cy="1018949"/>
          </a:xfrm>
          <a:prstGeom prst="rect">
            <a:avLst/>
          </a:prstGeom>
          <a:noFill/>
          <a:ln/>
        </p:spPr>
        <p:txBody>
          <a:bodyPr wrap="square" lIns="0" tIns="0" rIns="0" bIns="0" rtlCol="0" anchor="t" anchorCtr="0"/>
          <a:lstStyle/>
          <a:p>
            <a:pPr>
              <a:lnSpc>
                <a:spcPct val="90000"/>
              </a:lnSpc>
            </a:pPr>
            <a:r>
              <a:rPr lang="en-US" sz="4000" b="1" dirty="0">
                <a:latin typeface="Neue Haas Grotesk Text Pro"/>
                <a:ea typeface="+mn-lt"/>
                <a:cs typeface="+mn-lt"/>
              </a:rPr>
              <a:t>252.204-7025 / 252.204-7021</a:t>
            </a:r>
            <a:endParaRPr lang="en-US" dirty="0">
              <a:latin typeface="Calibri" panose="020F0502020204030204"/>
              <a:ea typeface="Calibri"/>
              <a:cs typeface="Calibri"/>
            </a:endParaRPr>
          </a:p>
        </p:txBody>
      </p:sp>
      <p:sp>
        <p:nvSpPr>
          <p:cNvPr id="21" name="TextBox 20">
            <a:extLst>
              <a:ext uri="{FF2B5EF4-FFF2-40B4-BE49-F238E27FC236}">
                <a16:creationId xmlns:a16="http://schemas.microsoft.com/office/drawing/2014/main" id="{117A682B-8BC3-61B9-4EC4-D78EA9807F69}"/>
              </a:ext>
            </a:extLst>
          </p:cNvPr>
          <p:cNvSpPr txBox="1"/>
          <p:nvPr/>
        </p:nvSpPr>
        <p:spPr>
          <a:xfrm>
            <a:off x="5501164" y="3883888"/>
            <a:ext cx="12057221" cy="830997"/>
          </a:xfrm>
          <a:prstGeom prst="rect">
            <a:avLst/>
          </a:prstGeom>
          <a:noFill/>
        </p:spPr>
        <p:txBody>
          <a:bodyPr wrap="square" lIns="91440" tIns="45720" rIns="91440" bIns="45720" anchor="t">
            <a:spAutoFit/>
          </a:bodyPr>
          <a:lstStyle/>
          <a:p>
            <a:r>
              <a:rPr lang="en-US" sz="2400" dirty="0">
                <a:latin typeface="Neue Haas Grotesk Text Pro"/>
                <a:ea typeface="+mn-lt"/>
                <a:cs typeface="+mn-lt"/>
              </a:rPr>
              <a:t>Introduces assessment requirements at each level and reporting expectations (SPRS visibility) for contract award eligibility and throughout the life of the contract</a:t>
            </a:r>
            <a:endParaRPr lang="en-US" dirty="0"/>
          </a:p>
        </p:txBody>
      </p:sp>
      <p:sp>
        <p:nvSpPr>
          <p:cNvPr id="3" name="Rectangle: Rounded Corners 2">
            <a:extLst>
              <a:ext uri="{FF2B5EF4-FFF2-40B4-BE49-F238E27FC236}">
                <a16:creationId xmlns:a16="http://schemas.microsoft.com/office/drawing/2014/main" id="{DB55FEAE-F233-A1A3-676D-A956C2C506AD}"/>
              </a:ext>
            </a:extLst>
          </p:cNvPr>
          <p:cNvSpPr/>
          <p:nvPr/>
        </p:nvSpPr>
        <p:spPr>
          <a:xfrm>
            <a:off x="830580" y="5598073"/>
            <a:ext cx="4340255" cy="818429"/>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A brief description here about what your team goal is and what youre working towards">
            <a:extLst>
              <a:ext uri="{FF2B5EF4-FFF2-40B4-BE49-F238E27FC236}">
                <a16:creationId xmlns:a16="http://schemas.microsoft.com/office/drawing/2014/main" id="{DFE82A58-56DC-EA21-2EBC-51413D4546FE}"/>
              </a:ext>
            </a:extLst>
          </p:cNvPr>
          <p:cNvSpPr/>
          <p:nvPr/>
        </p:nvSpPr>
        <p:spPr>
          <a:xfrm>
            <a:off x="1234308" y="5714772"/>
            <a:ext cx="3954665" cy="1018949"/>
          </a:xfrm>
          <a:prstGeom prst="rect">
            <a:avLst/>
          </a:prstGeom>
          <a:noFill/>
          <a:ln/>
        </p:spPr>
        <p:txBody>
          <a:bodyPr wrap="square" lIns="0" tIns="0" rIns="0" bIns="0" rtlCol="0" anchor="t" anchorCtr="0"/>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4000" b="1" dirty="0">
                <a:latin typeface="Neue Haas Grotesk Text Pro"/>
                <a:ea typeface="+mn-lt"/>
                <a:cs typeface="+mn-lt"/>
              </a:rPr>
              <a:t>252.204-7021</a:t>
            </a:r>
            <a:endParaRPr lang="en-US" dirty="0">
              <a:latin typeface="Calibri" panose="020F0502020204030204"/>
              <a:ea typeface="Calibri" panose="020F0502020204030204"/>
              <a:cs typeface="Calibri" panose="020F0502020204030204"/>
            </a:endParaRPr>
          </a:p>
        </p:txBody>
      </p:sp>
      <p:sp>
        <p:nvSpPr>
          <p:cNvPr id="7" name="TextBox 13">
            <a:extLst>
              <a:ext uri="{FF2B5EF4-FFF2-40B4-BE49-F238E27FC236}">
                <a16:creationId xmlns:a16="http://schemas.microsoft.com/office/drawing/2014/main" id="{761ACA37-3E1E-D926-0312-635EBBF9425D}"/>
              </a:ext>
            </a:extLst>
          </p:cNvPr>
          <p:cNvSpPr txBox="1"/>
          <p:nvPr/>
        </p:nvSpPr>
        <p:spPr>
          <a:xfrm>
            <a:off x="5535115" y="5799504"/>
            <a:ext cx="11710073" cy="461665"/>
          </a:xfrm>
          <a:prstGeom prst="rect">
            <a:avLst/>
          </a:prstGeom>
          <a:noFill/>
        </p:spPr>
        <p:txBody>
          <a:bodyPr wrap="square" lIns="91440" tIns="45720" rIns="91440" bIns="45720" anchor="t">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Neue Haas Grotesk Text Pro"/>
                <a:ea typeface="+mn-lt"/>
                <a:cs typeface="+mn-lt"/>
              </a:rPr>
              <a:t>CMMC Program integration and certification direction</a:t>
            </a:r>
            <a:endParaRPr lang="en-US" dirty="0"/>
          </a:p>
        </p:txBody>
      </p:sp>
      <p:sp>
        <p:nvSpPr>
          <p:cNvPr id="8" name="Rectangle: Rounded Corners 7">
            <a:extLst>
              <a:ext uri="{FF2B5EF4-FFF2-40B4-BE49-F238E27FC236}">
                <a16:creationId xmlns:a16="http://schemas.microsoft.com/office/drawing/2014/main" id="{C897859B-7221-6903-735A-1F9850F6BCBC}"/>
              </a:ext>
            </a:extLst>
          </p:cNvPr>
          <p:cNvSpPr/>
          <p:nvPr/>
        </p:nvSpPr>
        <p:spPr>
          <a:xfrm>
            <a:off x="830578" y="6956091"/>
            <a:ext cx="4328939" cy="1259785"/>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A brief description here about what your team goal is and what youre working towards">
            <a:extLst>
              <a:ext uri="{FF2B5EF4-FFF2-40B4-BE49-F238E27FC236}">
                <a16:creationId xmlns:a16="http://schemas.microsoft.com/office/drawing/2014/main" id="{07157EB1-8DE7-40A0-38F8-25FC000BCFE3}"/>
              </a:ext>
            </a:extLst>
          </p:cNvPr>
          <p:cNvSpPr/>
          <p:nvPr/>
        </p:nvSpPr>
        <p:spPr>
          <a:xfrm>
            <a:off x="1222990" y="7084108"/>
            <a:ext cx="3954665" cy="1018949"/>
          </a:xfrm>
          <a:prstGeom prst="rect">
            <a:avLst/>
          </a:prstGeom>
          <a:noFill/>
          <a:ln/>
        </p:spPr>
        <p:txBody>
          <a:bodyPr wrap="square" lIns="0" tIns="0" rIns="0" bIns="0" rtlCol="0" anchor="t" anchorCtr="0"/>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4000" b="1" dirty="0">
                <a:latin typeface="Neue Haas Grotesk Text Pro"/>
                <a:ea typeface="+mn-lt"/>
                <a:cs typeface="+mn-lt"/>
              </a:rPr>
              <a:t>252.204-7997</a:t>
            </a:r>
            <a:endParaRPr lang="en-US" dirty="0">
              <a:latin typeface="Calibri" panose="020F0502020204030204"/>
              <a:ea typeface="Calibri" panose="020F0502020204030204"/>
              <a:cs typeface="Calibri" panose="020F0502020204030204"/>
            </a:endParaRPr>
          </a:p>
        </p:txBody>
      </p:sp>
      <p:sp>
        <p:nvSpPr>
          <p:cNvPr id="11" name="TextBox 13">
            <a:extLst>
              <a:ext uri="{FF2B5EF4-FFF2-40B4-BE49-F238E27FC236}">
                <a16:creationId xmlns:a16="http://schemas.microsoft.com/office/drawing/2014/main" id="{60A1AEFC-F823-3580-6F89-7D04DB331D9F}"/>
              </a:ext>
            </a:extLst>
          </p:cNvPr>
          <p:cNvSpPr txBox="1"/>
          <p:nvPr/>
        </p:nvSpPr>
        <p:spPr>
          <a:xfrm>
            <a:off x="5535114" y="7361225"/>
            <a:ext cx="11710073" cy="461665"/>
          </a:xfrm>
          <a:prstGeom prst="rect">
            <a:avLst/>
          </a:prstGeom>
          <a:noFill/>
        </p:spPr>
        <p:txBody>
          <a:bodyPr wrap="square" lIns="91440" tIns="45720" rIns="91440" bIns="45720" anchor="t">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Neue Haas Grotesk Text Pro"/>
                <a:ea typeface="+mn-lt"/>
                <a:cs typeface="+mn-lt"/>
              </a:rPr>
              <a:t>Allowing access to DoD Assessment Teams (DIBCAC)</a:t>
            </a:r>
            <a:endParaRPr lang="en-US" dirty="0"/>
          </a:p>
        </p:txBody>
      </p:sp>
      <p:sp>
        <p:nvSpPr>
          <p:cNvPr id="13" name="TextBox 13">
            <a:extLst>
              <a:ext uri="{FF2B5EF4-FFF2-40B4-BE49-F238E27FC236}">
                <a16:creationId xmlns:a16="http://schemas.microsoft.com/office/drawing/2014/main" id="{82A62D11-F56B-3D61-DCA9-29DCE260044D}"/>
              </a:ext>
            </a:extLst>
          </p:cNvPr>
          <p:cNvSpPr txBox="1"/>
          <p:nvPr/>
        </p:nvSpPr>
        <p:spPr>
          <a:xfrm>
            <a:off x="1042331" y="7655462"/>
            <a:ext cx="11710073" cy="461665"/>
          </a:xfrm>
          <a:prstGeom prst="rect">
            <a:avLst/>
          </a:prstGeom>
          <a:noFill/>
        </p:spPr>
        <p:txBody>
          <a:bodyPr wrap="square" lIns="91440" tIns="45720" rIns="91440" bIns="45720" anchor="t">
            <a:sp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Neue Haas Grotesk Text Pro"/>
                <a:ea typeface="+mn-lt"/>
                <a:cs typeface="+mn-lt"/>
              </a:rPr>
              <a:t>(Previously 252.204-7020)</a:t>
            </a:r>
            <a:endParaRPr lang="en-US" dirty="0"/>
          </a:p>
        </p:txBody>
      </p:sp>
      <p:pic>
        <p:nvPicPr>
          <p:cNvPr id="2" name="Picture 1">
            <a:extLst>
              <a:ext uri="{FF2B5EF4-FFF2-40B4-BE49-F238E27FC236}">
                <a16:creationId xmlns:a16="http://schemas.microsoft.com/office/drawing/2014/main" id="{A120125A-2B7D-4A2C-761C-C23F3D1FFCCC}"/>
              </a:ext>
            </a:extLst>
          </p:cNvPr>
          <p:cNvPicPr>
            <a:picLocks noChangeAspect="1"/>
          </p:cNvPicPr>
          <p:nvPr/>
        </p:nvPicPr>
        <p:blipFill>
          <a:blip r:embed="rId5">
            <a:biLevel thresh="50000"/>
          </a:blip>
          <a:stretch>
            <a:fillRect/>
          </a:stretch>
        </p:blipFill>
        <p:spPr>
          <a:xfrm>
            <a:off x="4317612" y="8808026"/>
            <a:ext cx="2839241" cy="1196310"/>
          </a:xfrm>
          <a:prstGeom prst="rect">
            <a:avLst/>
          </a:prstGeom>
        </p:spPr>
      </p:pic>
    </p:spTree>
    <p:extLst>
      <p:ext uri="{BB962C8B-B14F-4D97-AF65-F5344CB8AC3E}">
        <p14:creationId xmlns:p14="http://schemas.microsoft.com/office/powerpoint/2010/main" val="2934827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8E9BF1-14C2-9B5E-1541-35C9C504DE2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98D417C-12F2-9BCD-A842-C2BD2AC4A72B}"/>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42728C39-0CCE-C60F-A757-C7D96D5461CC}"/>
              </a:ext>
            </a:extLst>
          </p:cNvPr>
          <p:cNvSpPr/>
          <p:nvPr/>
        </p:nvSpPr>
        <p:spPr>
          <a:xfrm>
            <a:off x="520491" y="220685"/>
            <a:ext cx="17487290" cy="986162"/>
          </a:xfrm>
          <a:prstGeom prst="rect">
            <a:avLst/>
          </a:prstGeom>
          <a:noFill/>
          <a:ln/>
        </p:spPr>
        <p:txBody>
          <a:bodyPr wrap="square" lIns="0" tIns="0" rIns="0" bIns="0" rtlCol="0" anchor="ctr"/>
          <a:lstStyle/>
          <a:p>
            <a:pPr>
              <a:lnSpc>
                <a:spcPts val="8100"/>
              </a:lnSpc>
            </a:pPr>
            <a:r>
              <a:rPr lang="en-US" sz="4800" b="1" dirty="0">
                <a:solidFill>
                  <a:schemeClr val="bg1"/>
                </a:solidFill>
                <a:latin typeface="Neue Haas Grotesk Text Pro"/>
                <a:ea typeface="+mn-lt"/>
                <a:cs typeface="+mn-lt"/>
              </a:rPr>
              <a:t>Understanding </a:t>
            </a:r>
            <a:r>
              <a:rPr lang="en-US" sz="4800" b="1" dirty="0">
                <a:solidFill>
                  <a:srgbClr val="C2ADFF"/>
                </a:solidFill>
                <a:latin typeface="Neue Haas Grotesk Text Pro"/>
                <a:ea typeface="+mn-lt"/>
                <a:cs typeface="+mn-lt"/>
              </a:rPr>
              <a:t>Current</a:t>
            </a:r>
            <a:r>
              <a:rPr lang="en-US" sz="4800" b="1" dirty="0">
                <a:solidFill>
                  <a:schemeClr val="bg1"/>
                </a:solidFill>
                <a:latin typeface="Neue Haas Grotesk Text Pro"/>
                <a:ea typeface="+mn-lt"/>
                <a:cs typeface="+mn-lt"/>
              </a:rPr>
              <a:t> Regulations | </a:t>
            </a:r>
            <a:r>
              <a:rPr lang="en-US" sz="4800" b="1" dirty="0">
                <a:solidFill>
                  <a:srgbClr val="C2ADFF"/>
                </a:solidFill>
                <a:latin typeface="Neue Haas Grotesk Text Pro"/>
                <a:ea typeface="+mn-lt"/>
                <a:cs typeface="+mn-lt"/>
              </a:rPr>
              <a:t>DFARS 252.204-7012</a:t>
            </a:r>
            <a:endParaRPr lang="en-US" sz="1600" dirty="0">
              <a:solidFill>
                <a:srgbClr val="C2ADFF"/>
              </a:solidFill>
            </a:endParaRPr>
          </a:p>
        </p:txBody>
      </p:sp>
      <p:pic>
        <p:nvPicPr>
          <p:cNvPr id="26" name="Picture 25" descr="A black background with a black square&#10;&#10;AI-generated content may be incorrect.">
            <a:extLst>
              <a:ext uri="{FF2B5EF4-FFF2-40B4-BE49-F238E27FC236}">
                <a16:creationId xmlns:a16="http://schemas.microsoft.com/office/drawing/2014/main" id="{C3E1BCBD-D67E-3706-F857-7A46D03F7D69}"/>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5" name="Picture 4" descr="A black and white logo&#10;&#10;AI-generated content may be incorrect.">
            <a:extLst>
              <a:ext uri="{FF2B5EF4-FFF2-40B4-BE49-F238E27FC236}">
                <a16:creationId xmlns:a16="http://schemas.microsoft.com/office/drawing/2014/main" id="{BF8C96AB-3930-BA4E-028C-45FB4B62ED11}"/>
              </a:ext>
            </a:extLst>
          </p:cNvPr>
          <p:cNvPicPr>
            <a:picLocks noChangeAspect="1"/>
          </p:cNvPicPr>
          <p:nvPr/>
        </p:nvPicPr>
        <p:blipFill>
          <a:blip r:embed="rId4"/>
          <a:stretch>
            <a:fillRect/>
          </a:stretch>
        </p:blipFill>
        <p:spPr>
          <a:xfrm>
            <a:off x="7508692" y="9117664"/>
            <a:ext cx="2101964" cy="681927"/>
          </a:xfrm>
          <a:prstGeom prst="rect">
            <a:avLst/>
          </a:prstGeom>
          <a:ln>
            <a:noFill/>
          </a:ln>
        </p:spPr>
      </p:pic>
      <p:pic>
        <p:nvPicPr>
          <p:cNvPr id="2" name="Picture 1">
            <a:extLst>
              <a:ext uri="{FF2B5EF4-FFF2-40B4-BE49-F238E27FC236}">
                <a16:creationId xmlns:a16="http://schemas.microsoft.com/office/drawing/2014/main" id="{E900EC08-C412-E46B-5F2C-BAF8C15FB4E9}"/>
              </a:ext>
            </a:extLst>
          </p:cNvPr>
          <p:cNvPicPr>
            <a:picLocks noChangeAspect="1"/>
          </p:cNvPicPr>
          <p:nvPr/>
        </p:nvPicPr>
        <p:blipFill>
          <a:blip r:embed="rId5">
            <a:biLevel thresh="50000"/>
          </a:blip>
          <a:stretch>
            <a:fillRect/>
          </a:stretch>
        </p:blipFill>
        <p:spPr>
          <a:xfrm>
            <a:off x="4317612" y="8808026"/>
            <a:ext cx="2839241" cy="1196310"/>
          </a:xfrm>
          <a:prstGeom prst="rect">
            <a:avLst/>
          </a:prstGeom>
        </p:spPr>
      </p:pic>
      <p:sp>
        <p:nvSpPr>
          <p:cNvPr id="17" name="Rectangle 16">
            <a:extLst>
              <a:ext uri="{FF2B5EF4-FFF2-40B4-BE49-F238E27FC236}">
                <a16:creationId xmlns:a16="http://schemas.microsoft.com/office/drawing/2014/main" id="{2397E28B-54CD-E4EE-3DF2-E65513FD25D5}"/>
              </a:ext>
            </a:extLst>
          </p:cNvPr>
          <p:cNvSpPr/>
          <p:nvPr/>
        </p:nvSpPr>
        <p:spPr>
          <a:xfrm>
            <a:off x="1622322" y="1932039"/>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Adequate Security Measures</a:t>
            </a:r>
          </a:p>
        </p:txBody>
      </p:sp>
      <p:sp>
        <p:nvSpPr>
          <p:cNvPr id="18" name="Rectangle 17">
            <a:extLst>
              <a:ext uri="{FF2B5EF4-FFF2-40B4-BE49-F238E27FC236}">
                <a16:creationId xmlns:a16="http://schemas.microsoft.com/office/drawing/2014/main" id="{2F7FCF8F-2829-A9D5-3051-CD17533FD2EE}"/>
              </a:ext>
            </a:extLst>
          </p:cNvPr>
          <p:cNvSpPr/>
          <p:nvPr/>
        </p:nvSpPr>
        <p:spPr>
          <a:xfrm>
            <a:off x="6341697" y="1932039"/>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Cyber Incident Reporting</a:t>
            </a:r>
          </a:p>
        </p:txBody>
      </p:sp>
      <p:sp>
        <p:nvSpPr>
          <p:cNvPr id="19" name="Rectangle 18">
            <a:extLst>
              <a:ext uri="{FF2B5EF4-FFF2-40B4-BE49-F238E27FC236}">
                <a16:creationId xmlns:a16="http://schemas.microsoft.com/office/drawing/2014/main" id="{6C1C42DC-8F72-BA50-413F-EB8C084A0E63}"/>
              </a:ext>
            </a:extLst>
          </p:cNvPr>
          <p:cNvSpPr/>
          <p:nvPr/>
        </p:nvSpPr>
        <p:spPr>
          <a:xfrm>
            <a:off x="11061072" y="1952457"/>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Malicious Software Submissions</a:t>
            </a:r>
          </a:p>
        </p:txBody>
      </p:sp>
      <p:sp>
        <p:nvSpPr>
          <p:cNvPr id="22" name="Rectangle 21">
            <a:extLst>
              <a:ext uri="{FF2B5EF4-FFF2-40B4-BE49-F238E27FC236}">
                <a16:creationId xmlns:a16="http://schemas.microsoft.com/office/drawing/2014/main" id="{347418A7-4579-6A19-1985-58E056FAF046}"/>
              </a:ext>
            </a:extLst>
          </p:cNvPr>
          <p:cNvSpPr/>
          <p:nvPr/>
        </p:nvSpPr>
        <p:spPr>
          <a:xfrm>
            <a:off x="1622322" y="4302649"/>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Media Preservation and Protection</a:t>
            </a:r>
          </a:p>
        </p:txBody>
      </p:sp>
      <p:sp>
        <p:nvSpPr>
          <p:cNvPr id="23" name="Rectangle 22">
            <a:extLst>
              <a:ext uri="{FF2B5EF4-FFF2-40B4-BE49-F238E27FC236}">
                <a16:creationId xmlns:a16="http://schemas.microsoft.com/office/drawing/2014/main" id="{7368E006-EAB4-4DF7-0A9B-CB8F5A38BC80}"/>
              </a:ext>
            </a:extLst>
          </p:cNvPr>
          <p:cNvSpPr/>
          <p:nvPr/>
        </p:nvSpPr>
        <p:spPr>
          <a:xfrm>
            <a:off x="6341697" y="4302650"/>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Access to Affected Systems</a:t>
            </a:r>
          </a:p>
        </p:txBody>
      </p:sp>
      <p:sp>
        <p:nvSpPr>
          <p:cNvPr id="25" name="Rectangle 24">
            <a:extLst>
              <a:ext uri="{FF2B5EF4-FFF2-40B4-BE49-F238E27FC236}">
                <a16:creationId xmlns:a16="http://schemas.microsoft.com/office/drawing/2014/main" id="{04B17CD8-5702-B025-066A-827842116C3B}"/>
              </a:ext>
            </a:extLst>
          </p:cNvPr>
          <p:cNvSpPr/>
          <p:nvPr/>
        </p:nvSpPr>
        <p:spPr>
          <a:xfrm>
            <a:off x="11061072" y="4323068"/>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Flow Down to Subcontractors</a:t>
            </a:r>
          </a:p>
        </p:txBody>
      </p:sp>
      <p:sp>
        <p:nvSpPr>
          <p:cNvPr id="27" name="Rectangle 26">
            <a:extLst>
              <a:ext uri="{FF2B5EF4-FFF2-40B4-BE49-F238E27FC236}">
                <a16:creationId xmlns:a16="http://schemas.microsoft.com/office/drawing/2014/main" id="{4A0AE8ED-16AF-ACE7-534F-C254A99D3F79}"/>
              </a:ext>
            </a:extLst>
          </p:cNvPr>
          <p:cNvSpPr/>
          <p:nvPr/>
        </p:nvSpPr>
        <p:spPr>
          <a:xfrm>
            <a:off x="6341697" y="6710157"/>
            <a:ext cx="4159100" cy="1919408"/>
          </a:xfrm>
          <a:prstGeom prst="rect">
            <a:avLst/>
          </a:prstGeom>
          <a:solidFill>
            <a:srgbClr val="C2ADFF"/>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FedRAMP Moderate Baseline for CSPs</a:t>
            </a:r>
          </a:p>
        </p:txBody>
      </p:sp>
    </p:spTree>
    <p:extLst>
      <p:ext uri="{BB962C8B-B14F-4D97-AF65-F5344CB8AC3E}">
        <p14:creationId xmlns:p14="http://schemas.microsoft.com/office/powerpoint/2010/main" val="203352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63C86D-2CA9-F38C-4858-BD4B48BE10F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C7AF819-A6C6-FD70-65F9-8E48C67526AA}"/>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6A8DCCB4-830B-B225-B0C8-C26FC06BC6EF}"/>
              </a:ext>
            </a:extLst>
          </p:cNvPr>
          <p:cNvSpPr/>
          <p:nvPr/>
        </p:nvSpPr>
        <p:spPr>
          <a:xfrm>
            <a:off x="520491" y="220685"/>
            <a:ext cx="17487290" cy="986162"/>
          </a:xfrm>
          <a:prstGeom prst="rect">
            <a:avLst/>
          </a:prstGeom>
          <a:noFill/>
          <a:ln/>
        </p:spPr>
        <p:txBody>
          <a:bodyPr wrap="square" lIns="0" tIns="0" rIns="0" bIns="0" rtlCol="0" anchor="ctr"/>
          <a:lstStyle/>
          <a:p>
            <a:pPr>
              <a:lnSpc>
                <a:spcPts val="8100"/>
              </a:lnSpc>
            </a:pPr>
            <a:r>
              <a:rPr lang="en-US" sz="4800" b="1" dirty="0">
                <a:solidFill>
                  <a:srgbClr val="C2ADFF"/>
                </a:solidFill>
                <a:latin typeface="Neue Haas Grotesk Text Pro"/>
                <a:ea typeface="+mn-lt"/>
                <a:cs typeface="+mn-lt"/>
              </a:rPr>
              <a:t>NIST 800-171 </a:t>
            </a:r>
            <a:r>
              <a:rPr lang="en-US" sz="4800" b="1" dirty="0">
                <a:solidFill>
                  <a:schemeClr val="bg1"/>
                </a:solidFill>
                <a:latin typeface="Neue Haas Grotesk Text Pro"/>
                <a:ea typeface="+mn-lt"/>
                <a:cs typeface="+mn-lt"/>
              </a:rPr>
              <a:t>Assessments Are Happening </a:t>
            </a:r>
            <a:r>
              <a:rPr lang="en-US" sz="4800" b="1" dirty="0">
                <a:solidFill>
                  <a:srgbClr val="C2ADFF"/>
                </a:solidFill>
                <a:latin typeface="Neue Haas Grotesk Text Pro"/>
                <a:ea typeface="+mn-lt"/>
                <a:cs typeface="+mn-lt"/>
              </a:rPr>
              <a:t>Now</a:t>
            </a:r>
            <a:endParaRPr lang="en-US" sz="1600" dirty="0">
              <a:solidFill>
                <a:srgbClr val="C2ADFF"/>
              </a:solidFill>
            </a:endParaRPr>
          </a:p>
        </p:txBody>
      </p:sp>
      <p:pic>
        <p:nvPicPr>
          <p:cNvPr id="26" name="Picture 25" descr="A black background with a black square&#10;&#10;AI-generated content may be incorrect.">
            <a:extLst>
              <a:ext uri="{FF2B5EF4-FFF2-40B4-BE49-F238E27FC236}">
                <a16:creationId xmlns:a16="http://schemas.microsoft.com/office/drawing/2014/main" id="{AE16D374-BA9D-F581-91BA-4605173CABCB}"/>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5" name="Picture 4" descr="A black and white logo&#10;&#10;AI-generated content may be incorrect.">
            <a:extLst>
              <a:ext uri="{FF2B5EF4-FFF2-40B4-BE49-F238E27FC236}">
                <a16:creationId xmlns:a16="http://schemas.microsoft.com/office/drawing/2014/main" id="{5EF9ACD5-89D2-9125-4D4B-C83A4E353058}"/>
              </a:ext>
            </a:extLst>
          </p:cNvPr>
          <p:cNvPicPr>
            <a:picLocks noChangeAspect="1"/>
          </p:cNvPicPr>
          <p:nvPr/>
        </p:nvPicPr>
        <p:blipFill>
          <a:blip r:embed="rId4"/>
          <a:stretch>
            <a:fillRect/>
          </a:stretch>
        </p:blipFill>
        <p:spPr>
          <a:xfrm>
            <a:off x="7508692" y="9117664"/>
            <a:ext cx="2101964" cy="681927"/>
          </a:xfrm>
          <a:prstGeom prst="rect">
            <a:avLst/>
          </a:prstGeom>
          <a:ln>
            <a:noFill/>
          </a:ln>
        </p:spPr>
      </p:pic>
      <p:pic>
        <p:nvPicPr>
          <p:cNvPr id="2" name="Picture 1">
            <a:extLst>
              <a:ext uri="{FF2B5EF4-FFF2-40B4-BE49-F238E27FC236}">
                <a16:creationId xmlns:a16="http://schemas.microsoft.com/office/drawing/2014/main" id="{08CB4817-9E11-6A97-CE3E-B69884A5F6D9}"/>
              </a:ext>
            </a:extLst>
          </p:cNvPr>
          <p:cNvPicPr>
            <a:picLocks noChangeAspect="1"/>
          </p:cNvPicPr>
          <p:nvPr/>
        </p:nvPicPr>
        <p:blipFill>
          <a:blip r:embed="rId5">
            <a:biLevel thresh="50000"/>
          </a:blip>
          <a:stretch>
            <a:fillRect/>
          </a:stretch>
        </p:blipFill>
        <p:spPr>
          <a:xfrm>
            <a:off x="4317612" y="8808026"/>
            <a:ext cx="2839241" cy="1196310"/>
          </a:xfrm>
          <a:prstGeom prst="rect">
            <a:avLst/>
          </a:prstGeom>
        </p:spPr>
      </p:pic>
      <p:graphicFrame>
        <p:nvGraphicFramePr>
          <p:cNvPr id="3" name="Content Placeholder 4">
            <a:extLst>
              <a:ext uri="{FF2B5EF4-FFF2-40B4-BE49-F238E27FC236}">
                <a16:creationId xmlns:a16="http://schemas.microsoft.com/office/drawing/2014/main" id="{95C67EF6-9E30-DA67-97DE-39F7991B670A}"/>
              </a:ext>
            </a:extLst>
          </p:cNvPr>
          <p:cNvGraphicFramePr>
            <a:graphicFrameLocks/>
          </p:cNvGraphicFramePr>
          <p:nvPr>
            <p:extLst>
              <p:ext uri="{D42A27DB-BD31-4B8C-83A1-F6EECF244321}">
                <p14:modId xmlns:p14="http://schemas.microsoft.com/office/powerpoint/2010/main" val="3717561662"/>
              </p:ext>
            </p:extLst>
          </p:nvPr>
        </p:nvGraphicFramePr>
        <p:xfrm>
          <a:off x="1319980" y="1894519"/>
          <a:ext cx="15087600" cy="6446520"/>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941529825"/>
                    </a:ext>
                  </a:extLst>
                </a:gridCol>
                <a:gridCol w="3771900">
                  <a:extLst>
                    <a:ext uri="{9D8B030D-6E8A-4147-A177-3AD203B41FA5}">
                      <a16:colId xmlns:a16="http://schemas.microsoft.com/office/drawing/2014/main" val="639971154"/>
                    </a:ext>
                  </a:extLst>
                </a:gridCol>
                <a:gridCol w="3771900">
                  <a:extLst>
                    <a:ext uri="{9D8B030D-6E8A-4147-A177-3AD203B41FA5}">
                      <a16:colId xmlns:a16="http://schemas.microsoft.com/office/drawing/2014/main" val="202612689"/>
                    </a:ext>
                  </a:extLst>
                </a:gridCol>
                <a:gridCol w="3771900">
                  <a:extLst>
                    <a:ext uri="{9D8B030D-6E8A-4147-A177-3AD203B41FA5}">
                      <a16:colId xmlns:a16="http://schemas.microsoft.com/office/drawing/2014/main" val="1635127365"/>
                    </a:ext>
                  </a:extLst>
                </a:gridCol>
              </a:tblGrid>
              <a:tr h="960120">
                <a:tc>
                  <a:txBody>
                    <a:bodyPr/>
                    <a:lstStyle/>
                    <a:p>
                      <a:r>
                        <a:rPr lang="en-US" sz="2700" dirty="0">
                          <a:solidFill>
                            <a:schemeClr val="tx1"/>
                          </a:solidFill>
                        </a:rPr>
                        <a:t>Type</a:t>
                      </a:r>
                    </a:p>
                  </a:txBody>
                  <a:tcPr marL="137160" marR="137160" marT="68580" marB="68580" anchor="ctr">
                    <a:solidFill>
                      <a:srgbClr val="C2ADFF"/>
                    </a:solidFill>
                  </a:tcPr>
                </a:tc>
                <a:tc>
                  <a:txBody>
                    <a:bodyPr/>
                    <a:lstStyle/>
                    <a:p>
                      <a:r>
                        <a:rPr lang="en-US" sz="2700" dirty="0">
                          <a:solidFill>
                            <a:schemeClr val="tx1"/>
                          </a:solidFill>
                        </a:rPr>
                        <a:t>Performed by</a:t>
                      </a:r>
                    </a:p>
                  </a:txBody>
                  <a:tcPr marL="137160" marR="137160" marT="68580" marB="68580" anchor="ctr">
                    <a:solidFill>
                      <a:srgbClr val="C2ADFF"/>
                    </a:solidFill>
                  </a:tcPr>
                </a:tc>
                <a:tc>
                  <a:txBody>
                    <a:bodyPr/>
                    <a:lstStyle/>
                    <a:p>
                      <a:r>
                        <a:rPr lang="en-US" sz="2700" dirty="0">
                          <a:solidFill>
                            <a:schemeClr val="tx1"/>
                          </a:solidFill>
                        </a:rPr>
                        <a:t>Supporting DFARS Clause/Provision</a:t>
                      </a:r>
                    </a:p>
                  </a:txBody>
                  <a:tcPr marL="137160" marR="137160" marT="68580" marB="68580" anchor="ctr">
                    <a:solidFill>
                      <a:srgbClr val="C2ADFF"/>
                    </a:solidFill>
                  </a:tcPr>
                </a:tc>
                <a:tc>
                  <a:txBody>
                    <a:bodyPr/>
                    <a:lstStyle/>
                    <a:p>
                      <a:r>
                        <a:rPr lang="en-US" sz="2700" dirty="0">
                          <a:solidFill>
                            <a:schemeClr val="tx1"/>
                          </a:solidFill>
                        </a:rPr>
                        <a:t>Status</a:t>
                      </a:r>
                    </a:p>
                  </a:txBody>
                  <a:tcPr marL="137160" marR="137160" marT="68580" marB="68580" anchor="ctr">
                    <a:solidFill>
                      <a:srgbClr val="C2ADFF"/>
                    </a:solidFill>
                  </a:tcPr>
                </a:tc>
                <a:extLst>
                  <a:ext uri="{0D108BD9-81ED-4DB2-BD59-A6C34878D82A}">
                    <a16:rowId xmlns:a16="http://schemas.microsoft.com/office/drawing/2014/main" val="3906926207"/>
                  </a:ext>
                </a:extLst>
              </a:tr>
              <a:tr h="1371600">
                <a:tc>
                  <a:txBody>
                    <a:bodyPr/>
                    <a:lstStyle/>
                    <a:p>
                      <a:r>
                        <a:rPr lang="en-US" sz="2700" dirty="0"/>
                        <a:t>Self-Assessment</a:t>
                      </a:r>
                    </a:p>
                  </a:txBody>
                  <a:tcPr marL="137160" marR="137160" marT="68580" marB="68580" anchor="ctr">
                    <a:solidFill>
                      <a:srgbClr val="E2D9FF"/>
                    </a:solidFill>
                  </a:tcPr>
                </a:tc>
                <a:tc>
                  <a:txBody>
                    <a:bodyPr/>
                    <a:lstStyle/>
                    <a:p>
                      <a:r>
                        <a:rPr lang="en-US" sz="2700" dirty="0"/>
                        <a:t>DIB Company or Organization</a:t>
                      </a:r>
                    </a:p>
                  </a:txBody>
                  <a:tcPr marL="137160" marR="137160" marT="68580" marB="68580" anchor="ctr">
                    <a:solidFill>
                      <a:srgbClr val="E2D9FF"/>
                    </a:solidFill>
                  </a:tcPr>
                </a:tc>
                <a:tc>
                  <a:txBody>
                    <a:bodyPr/>
                    <a:lstStyle/>
                    <a:p>
                      <a:r>
                        <a:rPr lang="en-US" sz="2700" dirty="0"/>
                        <a:t>Title 32 Part 170</a:t>
                      </a:r>
                    </a:p>
                    <a:p>
                      <a:r>
                        <a:rPr lang="en-US" sz="2700" dirty="0"/>
                        <a:t>48 CFR, 252.204-7025 and 252.204-7021</a:t>
                      </a:r>
                    </a:p>
                  </a:txBody>
                  <a:tcPr marL="137160" marR="137160" marT="68580" marB="68580" anchor="ctr">
                    <a:solidFill>
                      <a:srgbClr val="E2D9FF"/>
                    </a:solidFill>
                  </a:tcPr>
                </a:tc>
                <a:tc>
                  <a:txBody>
                    <a:bodyPr/>
                    <a:lstStyle/>
                    <a:p>
                      <a:r>
                        <a:rPr lang="en-US" sz="2700" dirty="0"/>
                        <a:t>Required Now </a:t>
                      </a:r>
                    </a:p>
                  </a:txBody>
                  <a:tcPr marL="137160" marR="137160" marT="68580" marB="68580" anchor="ctr">
                    <a:solidFill>
                      <a:srgbClr val="E2D9FF"/>
                    </a:solidFill>
                  </a:tcPr>
                </a:tc>
                <a:extLst>
                  <a:ext uri="{0D108BD9-81ED-4DB2-BD59-A6C34878D82A}">
                    <a16:rowId xmlns:a16="http://schemas.microsoft.com/office/drawing/2014/main" val="943626051"/>
                  </a:ext>
                </a:extLst>
              </a:tr>
              <a:tr h="960120">
                <a:tc>
                  <a:txBody>
                    <a:bodyPr/>
                    <a:lstStyle/>
                    <a:p>
                      <a:r>
                        <a:rPr lang="en-US" sz="2700" dirty="0"/>
                        <a:t>DIBCAC Medium (SSP Examination)</a:t>
                      </a:r>
                    </a:p>
                  </a:txBody>
                  <a:tcPr marL="137160" marR="137160" marT="68580" marB="68580" anchor="ctr">
                    <a:solidFill>
                      <a:srgbClr val="ECE6FF"/>
                    </a:solidFill>
                  </a:tcPr>
                </a:tc>
                <a:tc>
                  <a:txBody>
                    <a:bodyPr/>
                    <a:lstStyle/>
                    <a:p>
                      <a:r>
                        <a:rPr lang="en-US" sz="2700" dirty="0"/>
                        <a:t>DCMA/DIBCAC Team</a:t>
                      </a:r>
                    </a:p>
                  </a:txBody>
                  <a:tcPr marL="137160" marR="137160" marT="68580" marB="68580" anchor="ctr">
                    <a:solidFill>
                      <a:srgbClr val="ECE6FF"/>
                    </a:solidFill>
                  </a:tcPr>
                </a:tc>
                <a:tc>
                  <a:txBody>
                    <a:bodyPr/>
                    <a:lstStyle/>
                    <a:p>
                      <a:r>
                        <a:rPr lang="en-US" sz="2700" dirty="0"/>
                        <a:t>252.204-7012,</a:t>
                      </a:r>
                    </a:p>
                    <a:p>
                      <a:r>
                        <a:rPr lang="en-US" sz="2700" dirty="0"/>
                        <a:t>252.204-7997</a:t>
                      </a:r>
                    </a:p>
                  </a:txBody>
                  <a:tcPr marL="137160" marR="137160" marT="68580" marB="68580" anchor="ctr">
                    <a:solidFill>
                      <a:srgbClr val="ECE6FF"/>
                    </a:solidFill>
                  </a:tcPr>
                </a:tc>
                <a:tc>
                  <a:txBody>
                    <a:bodyPr/>
                    <a:lstStyle/>
                    <a:p>
                      <a:r>
                        <a:rPr lang="en-US" sz="2700" dirty="0"/>
                        <a:t>Active / Not Voluntary</a:t>
                      </a:r>
                    </a:p>
                  </a:txBody>
                  <a:tcPr marL="137160" marR="137160" marT="68580" marB="68580" anchor="ctr">
                    <a:solidFill>
                      <a:srgbClr val="ECE6FF"/>
                    </a:solidFill>
                  </a:tcPr>
                </a:tc>
                <a:extLst>
                  <a:ext uri="{0D108BD9-81ED-4DB2-BD59-A6C34878D82A}">
                    <a16:rowId xmlns:a16="http://schemas.microsoft.com/office/drawing/2014/main" val="2055119491"/>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DIBCAC High (On-Site visit)</a:t>
                      </a:r>
                    </a:p>
                    <a:p>
                      <a:endParaRPr lang="en-US" sz="2700" dirty="0"/>
                    </a:p>
                  </a:txBody>
                  <a:tcPr marL="137160" marR="137160" marT="68580" marB="68580" anchor="ctr">
                    <a:solidFill>
                      <a:srgbClr val="E2D9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700" dirty="0"/>
                        <a:t>DCMA/DIBCAC Team</a:t>
                      </a:r>
                    </a:p>
                    <a:p>
                      <a:endParaRPr lang="en-US" sz="2700" dirty="0"/>
                    </a:p>
                  </a:txBody>
                  <a:tcPr marL="137160" marR="137160" marT="68580" marB="68580" anchor="ctr">
                    <a:solidFill>
                      <a:srgbClr val="E2D9FF"/>
                    </a:solidFill>
                  </a:tcPr>
                </a:tc>
                <a:tc>
                  <a:txBody>
                    <a:bodyPr/>
                    <a:lstStyle/>
                    <a:p>
                      <a:r>
                        <a:rPr lang="en-US" sz="2700" dirty="0"/>
                        <a:t>252.204-7012,</a:t>
                      </a:r>
                    </a:p>
                    <a:p>
                      <a:r>
                        <a:rPr lang="en-US" sz="2700" dirty="0"/>
                        <a:t>252.204-7997</a:t>
                      </a:r>
                    </a:p>
                  </a:txBody>
                  <a:tcPr marL="137160" marR="137160" marT="68580" marB="68580" anchor="ctr">
                    <a:solidFill>
                      <a:srgbClr val="E2D9FF"/>
                    </a:solidFill>
                  </a:tcPr>
                </a:tc>
                <a:tc>
                  <a:txBody>
                    <a:bodyPr/>
                    <a:lstStyle/>
                    <a:p>
                      <a:r>
                        <a:rPr lang="en-US" sz="2700" dirty="0"/>
                        <a:t>Active / Not Voluntary</a:t>
                      </a:r>
                    </a:p>
                    <a:p>
                      <a:endParaRPr lang="en-US" sz="2700" dirty="0"/>
                    </a:p>
                  </a:txBody>
                  <a:tcPr marL="137160" marR="137160" marT="68580" marB="68580" anchor="ctr">
                    <a:solidFill>
                      <a:srgbClr val="E2D9FF"/>
                    </a:solidFill>
                  </a:tcPr>
                </a:tc>
                <a:extLst>
                  <a:ext uri="{0D108BD9-81ED-4DB2-BD59-A6C34878D82A}">
                    <a16:rowId xmlns:a16="http://schemas.microsoft.com/office/drawing/2014/main" val="1301098626"/>
                  </a:ext>
                </a:extLst>
              </a:tr>
              <a:tr h="1371600">
                <a:tc>
                  <a:txBody>
                    <a:bodyPr/>
                    <a:lstStyle/>
                    <a:p>
                      <a:r>
                        <a:rPr lang="en-US" sz="2700" dirty="0"/>
                        <a:t>CMMC</a:t>
                      </a:r>
                    </a:p>
                  </a:txBody>
                  <a:tcPr marL="137160" marR="137160" marT="68580" marB="68580" anchor="ctr">
                    <a:solidFill>
                      <a:srgbClr val="ECE6FF"/>
                    </a:solidFill>
                  </a:tcPr>
                </a:tc>
                <a:tc>
                  <a:txBody>
                    <a:bodyPr/>
                    <a:lstStyle/>
                    <a:p>
                      <a:r>
                        <a:rPr lang="en-US" sz="2700" dirty="0"/>
                        <a:t>C3PAO</a:t>
                      </a:r>
                    </a:p>
                  </a:txBody>
                  <a:tcPr marL="137160" marR="137160" marT="68580" marB="68580" anchor="ctr">
                    <a:solidFill>
                      <a:srgbClr val="ECE6FF"/>
                    </a:solidFill>
                  </a:tcPr>
                </a:tc>
                <a:tc>
                  <a:txBody>
                    <a:bodyPr/>
                    <a:lstStyle/>
                    <a:p>
                      <a:r>
                        <a:rPr lang="en-US" sz="2700" dirty="0"/>
                        <a:t>Title 32 Part 170</a:t>
                      </a:r>
                    </a:p>
                    <a:p>
                      <a:r>
                        <a:rPr lang="en-US" sz="2700" dirty="0"/>
                        <a:t>48 CFR, 252.204-7025 and 252.204-7021</a:t>
                      </a:r>
                    </a:p>
                  </a:txBody>
                  <a:tcPr marL="137160" marR="137160" marT="68580" marB="68580" anchor="ctr">
                    <a:solidFill>
                      <a:srgbClr val="ECE6FF"/>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2700" dirty="0"/>
                        <a:t>Active / Voluntary / and soon to be required on many contracts in year 2 of 48 CFR being final</a:t>
                      </a:r>
                    </a:p>
                  </a:txBody>
                  <a:tcPr marL="137160" marR="137160" marT="68580" marB="68580" anchor="ctr">
                    <a:solidFill>
                      <a:srgbClr val="ECE6FF"/>
                    </a:solidFill>
                  </a:tcPr>
                </a:tc>
                <a:extLst>
                  <a:ext uri="{0D108BD9-81ED-4DB2-BD59-A6C34878D82A}">
                    <a16:rowId xmlns:a16="http://schemas.microsoft.com/office/drawing/2014/main" val="4026860444"/>
                  </a:ext>
                </a:extLst>
              </a:tr>
            </a:tbl>
          </a:graphicData>
        </a:graphic>
      </p:graphicFrame>
    </p:spTree>
    <p:extLst>
      <p:ext uri="{BB962C8B-B14F-4D97-AF65-F5344CB8AC3E}">
        <p14:creationId xmlns:p14="http://schemas.microsoft.com/office/powerpoint/2010/main" val="12363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ABEC12-222E-79AA-DB61-D6F584A34E8F}"/>
            </a:ext>
          </a:extLst>
        </p:cNvPr>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BAA895D-F711-10B0-0BFC-725E0519FD34}"/>
              </a:ext>
            </a:extLst>
          </p:cNvPr>
          <p:cNvSpPr/>
          <p:nvPr/>
        </p:nvSpPr>
        <p:spPr>
          <a:xfrm>
            <a:off x="921774" y="5513521"/>
            <a:ext cx="16444451" cy="2105624"/>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33A6685-AA4D-A6DB-32DD-1562E2397E68}"/>
              </a:ext>
            </a:extLst>
          </p:cNvPr>
          <p:cNvSpPr/>
          <p:nvPr/>
        </p:nvSpPr>
        <p:spPr>
          <a:xfrm>
            <a:off x="921773" y="2616413"/>
            <a:ext cx="16444451" cy="2105624"/>
          </a:xfrm>
          <a:prstGeom prst="roundRect">
            <a:avLst/>
          </a:prstGeom>
          <a:solidFill>
            <a:srgbClr val="E5D5FE"/>
          </a:solidFill>
          <a:ln>
            <a:solidFill>
              <a:srgbClr val="E5D5F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504A771-4711-EFA6-5D2E-0AB7F5ECC745}"/>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D3FD3796-24C5-B1C0-F6EA-44374245B517}"/>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chemeClr val="bg1"/>
                </a:solidFill>
                <a:latin typeface="Neue Haas Grotesk Text Pro"/>
                <a:ea typeface="Sora SemiBold"/>
              </a:rPr>
              <a:t>Common Areas of </a:t>
            </a:r>
            <a:r>
              <a:rPr lang="en-US" sz="5400" b="1" dirty="0">
                <a:solidFill>
                  <a:srgbClr val="C2ADFF"/>
                </a:solidFill>
                <a:latin typeface="Neue Haas Grotesk Text Pro"/>
                <a:ea typeface="Sora SemiBold"/>
              </a:rPr>
              <a:t>Confusion</a:t>
            </a:r>
          </a:p>
        </p:txBody>
      </p:sp>
      <p:pic>
        <p:nvPicPr>
          <p:cNvPr id="26" name="Picture 25" descr="A black background with a black square&#10;&#10;AI-generated content may be incorrect.">
            <a:extLst>
              <a:ext uri="{FF2B5EF4-FFF2-40B4-BE49-F238E27FC236}">
                <a16:creationId xmlns:a16="http://schemas.microsoft.com/office/drawing/2014/main" id="{0924AC3E-C49F-BEBA-2884-E8A962E1B3C3}"/>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418C745D-5CC4-1856-B8CF-5BAF1ACE4498}"/>
              </a:ext>
            </a:extLst>
          </p:cNvPr>
          <p:cNvPicPr>
            <a:picLocks noChangeAspect="1"/>
          </p:cNvPicPr>
          <p:nvPr/>
        </p:nvPicPr>
        <p:blipFill>
          <a:blip r:embed="rId4"/>
          <a:stretch>
            <a:fillRect/>
          </a:stretch>
        </p:blipFill>
        <p:spPr>
          <a:xfrm>
            <a:off x="7508692" y="9117664"/>
            <a:ext cx="2101964" cy="681927"/>
          </a:xfrm>
          <a:prstGeom prst="rect">
            <a:avLst/>
          </a:prstGeom>
          <a:ln>
            <a:noFill/>
          </a:ln>
        </p:spPr>
      </p:pic>
      <p:sp>
        <p:nvSpPr>
          <p:cNvPr id="13" name="TextBox 12">
            <a:extLst>
              <a:ext uri="{FF2B5EF4-FFF2-40B4-BE49-F238E27FC236}">
                <a16:creationId xmlns:a16="http://schemas.microsoft.com/office/drawing/2014/main" id="{3FD115B9-CE0C-305F-822B-BB72AEA3935C}"/>
              </a:ext>
            </a:extLst>
          </p:cNvPr>
          <p:cNvSpPr txBox="1"/>
          <p:nvPr/>
        </p:nvSpPr>
        <p:spPr>
          <a:xfrm>
            <a:off x="1231490" y="3094625"/>
            <a:ext cx="1555954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Neue Haas Grotesk Text Pro"/>
                <a:ea typeface="+mn-lt"/>
                <a:cs typeface="+mn-lt"/>
              </a:rPr>
              <a:t>Assuming DFARS cyber clauses only apply to primes, </a:t>
            </a:r>
            <a:r>
              <a:rPr lang="en-US" sz="3600" b="1" dirty="0">
                <a:latin typeface="Neue Haas Grotesk Text Pro"/>
                <a:ea typeface="+mn-lt"/>
                <a:cs typeface="+mn-lt"/>
              </a:rPr>
              <a:t>when many are explicitly required to flow down</a:t>
            </a:r>
            <a:endParaRPr lang="en-US" sz="2800" b="1" dirty="0">
              <a:ea typeface="Calibri" panose="020F0502020204030204"/>
              <a:cs typeface="Calibri" panose="020F0502020204030204"/>
            </a:endParaRPr>
          </a:p>
        </p:txBody>
      </p:sp>
      <p:sp>
        <p:nvSpPr>
          <p:cNvPr id="16" name="TextBox 15">
            <a:extLst>
              <a:ext uri="{FF2B5EF4-FFF2-40B4-BE49-F238E27FC236}">
                <a16:creationId xmlns:a16="http://schemas.microsoft.com/office/drawing/2014/main" id="{5A579924-7334-6332-5460-DDA1A0B8BD8D}"/>
              </a:ext>
            </a:extLst>
          </p:cNvPr>
          <p:cNvSpPr txBox="1"/>
          <p:nvPr/>
        </p:nvSpPr>
        <p:spPr>
          <a:xfrm>
            <a:off x="1100836" y="6243167"/>
            <a:ext cx="1644445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Neue Haas Grotesk Text Pro"/>
                <a:ea typeface="+mn-lt"/>
                <a:cs typeface="+mn-lt"/>
              </a:rPr>
              <a:t>Confusing yearly </a:t>
            </a:r>
            <a:r>
              <a:rPr lang="en-US" sz="3600" b="1" dirty="0">
                <a:latin typeface="Neue Haas Grotesk Text Pro"/>
                <a:ea typeface="+mn-lt"/>
                <a:cs typeface="+mn-lt"/>
              </a:rPr>
              <a:t>“affirmations”</a:t>
            </a:r>
            <a:r>
              <a:rPr lang="en-US" sz="3600" dirty="0">
                <a:latin typeface="Neue Haas Grotesk Text Pro"/>
                <a:ea typeface="+mn-lt"/>
                <a:cs typeface="+mn-lt"/>
              </a:rPr>
              <a:t> and </a:t>
            </a:r>
            <a:r>
              <a:rPr lang="en-US" sz="3600" b="1" dirty="0">
                <a:latin typeface="Neue Haas Grotesk Text Pro"/>
                <a:ea typeface="+mn-lt"/>
                <a:cs typeface="+mn-lt"/>
              </a:rPr>
              <a:t>triennial “assessment” requirements</a:t>
            </a:r>
            <a:endParaRPr lang="en-US" b="1" dirty="0">
              <a:ea typeface="Calibri"/>
              <a:cs typeface="Calibri"/>
            </a:endParaRPr>
          </a:p>
        </p:txBody>
      </p:sp>
      <p:pic>
        <p:nvPicPr>
          <p:cNvPr id="2" name="Picture 1">
            <a:extLst>
              <a:ext uri="{FF2B5EF4-FFF2-40B4-BE49-F238E27FC236}">
                <a16:creationId xmlns:a16="http://schemas.microsoft.com/office/drawing/2014/main" id="{4F513B79-54AA-F860-0F99-153E5A9CFF9C}"/>
              </a:ext>
            </a:extLst>
          </p:cNvPr>
          <p:cNvPicPr>
            <a:picLocks noChangeAspect="1"/>
          </p:cNvPicPr>
          <p:nvPr/>
        </p:nvPicPr>
        <p:blipFill>
          <a:blip r:embed="rId5">
            <a:biLevel thresh="50000"/>
          </a:blip>
          <a:stretch>
            <a:fillRect/>
          </a:stretch>
        </p:blipFill>
        <p:spPr>
          <a:xfrm>
            <a:off x="4317612" y="8808026"/>
            <a:ext cx="2839241" cy="1196310"/>
          </a:xfrm>
          <a:prstGeom prst="rect">
            <a:avLst/>
          </a:prstGeom>
        </p:spPr>
      </p:pic>
    </p:spTree>
    <p:extLst>
      <p:ext uri="{BB962C8B-B14F-4D97-AF65-F5344CB8AC3E}">
        <p14:creationId xmlns:p14="http://schemas.microsoft.com/office/powerpoint/2010/main" val="193161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ECA204-E1E1-EBD6-9548-A2772B36DA4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8B0A85F-16AA-434E-D604-343205BE3F8F}"/>
              </a:ext>
            </a:extLst>
          </p:cNvPr>
          <p:cNvSpPr/>
          <p:nvPr/>
        </p:nvSpPr>
        <p:spPr>
          <a:xfrm>
            <a:off x="0" y="0"/>
            <a:ext cx="18288000" cy="142753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m">
            <a:extLst>
              <a:ext uri="{FF2B5EF4-FFF2-40B4-BE49-F238E27FC236}">
                <a16:creationId xmlns:a16="http://schemas.microsoft.com/office/drawing/2014/main" id="{0C552838-B994-99A1-C220-904047503EE2}"/>
              </a:ext>
            </a:extLst>
          </p:cNvPr>
          <p:cNvSpPr/>
          <p:nvPr/>
        </p:nvSpPr>
        <p:spPr>
          <a:xfrm>
            <a:off x="1169420" y="240126"/>
            <a:ext cx="15969049" cy="1028700"/>
          </a:xfrm>
          <a:prstGeom prst="rect">
            <a:avLst/>
          </a:prstGeom>
          <a:noFill/>
          <a:ln/>
        </p:spPr>
        <p:txBody>
          <a:bodyPr wrap="square" lIns="0" tIns="0" rIns="0" bIns="0" rtlCol="0" anchor="ctr"/>
          <a:lstStyle/>
          <a:p>
            <a:pPr>
              <a:lnSpc>
                <a:spcPts val="8100"/>
              </a:lnSpc>
            </a:pPr>
            <a:r>
              <a:rPr lang="en-US" sz="5400" b="1" dirty="0">
                <a:solidFill>
                  <a:srgbClr val="C2ADFF"/>
                </a:solidFill>
                <a:latin typeface="Neue Haas Grotesk Text Pro"/>
                <a:ea typeface="Sora SemiBold"/>
              </a:rPr>
              <a:t>CMMC</a:t>
            </a:r>
            <a:r>
              <a:rPr lang="en-US" sz="5400" b="1" dirty="0">
                <a:solidFill>
                  <a:schemeClr val="bg1"/>
                </a:solidFill>
                <a:latin typeface="Neue Haas Grotesk Text Pro"/>
                <a:ea typeface="Sora SemiBold"/>
              </a:rPr>
              <a:t> </a:t>
            </a:r>
            <a:r>
              <a:rPr lang="en-US" sz="5400" b="1" dirty="0">
                <a:solidFill>
                  <a:srgbClr val="C2ADFF"/>
                </a:solidFill>
                <a:latin typeface="Neue Haas Grotesk Text Pro"/>
                <a:ea typeface="Sora SemiBold"/>
              </a:rPr>
              <a:t>Assessment</a:t>
            </a:r>
            <a:r>
              <a:rPr lang="en-US" sz="5400" b="1" dirty="0">
                <a:solidFill>
                  <a:schemeClr val="bg1"/>
                </a:solidFill>
                <a:latin typeface="Neue Haas Grotesk Text Pro"/>
                <a:ea typeface="Sora SemiBold"/>
              </a:rPr>
              <a:t> Requirement Breakdown</a:t>
            </a:r>
            <a:endParaRPr lang="en-US" sz="5400" b="1" dirty="0">
              <a:solidFill>
                <a:srgbClr val="C2ADFF"/>
              </a:solidFill>
              <a:latin typeface="Neue Haas Grotesk Text Pro"/>
              <a:ea typeface="Sora SemiBold"/>
            </a:endParaRPr>
          </a:p>
        </p:txBody>
      </p:sp>
      <p:pic>
        <p:nvPicPr>
          <p:cNvPr id="26" name="Picture 25" descr="A black background with a black square&#10;&#10;AI-generated content may be incorrect.">
            <a:extLst>
              <a:ext uri="{FF2B5EF4-FFF2-40B4-BE49-F238E27FC236}">
                <a16:creationId xmlns:a16="http://schemas.microsoft.com/office/drawing/2014/main" id="{E5ADAA1A-740F-A66C-FAF5-C9C985A32D8E}"/>
              </a:ext>
            </a:extLst>
          </p:cNvPr>
          <p:cNvPicPr>
            <a:picLocks noChangeAspect="1"/>
          </p:cNvPicPr>
          <p:nvPr/>
        </p:nvPicPr>
        <p:blipFill>
          <a:blip r:embed="rId3"/>
          <a:stretch>
            <a:fillRect/>
          </a:stretch>
        </p:blipFill>
        <p:spPr>
          <a:xfrm>
            <a:off x="1169420" y="9097175"/>
            <a:ext cx="2664752" cy="666188"/>
          </a:xfrm>
          <a:prstGeom prst="rect">
            <a:avLst/>
          </a:prstGeom>
        </p:spPr>
      </p:pic>
      <p:pic>
        <p:nvPicPr>
          <p:cNvPr id="3" name="Picture 2" descr="A black and white logo&#10;&#10;AI-generated content may be incorrect.">
            <a:extLst>
              <a:ext uri="{FF2B5EF4-FFF2-40B4-BE49-F238E27FC236}">
                <a16:creationId xmlns:a16="http://schemas.microsoft.com/office/drawing/2014/main" id="{B4D7C575-CD3C-97F9-AE98-FAE056C7FEC6}"/>
              </a:ext>
            </a:extLst>
          </p:cNvPr>
          <p:cNvPicPr>
            <a:picLocks noChangeAspect="1"/>
          </p:cNvPicPr>
          <p:nvPr/>
        </p:nvPicPr>
        <p:blipFill>
          <a:blip r:embed="rId4"/>
          <a:stretch>
            <a:fillRect/>
          </a:stretch>
        </p:blipFill>
        <p:spPr>
          <a:xfrm>
            <a:off x="7508692" y="9117664"/>
            <a:ext cx="2101964" cy="681927"/>
          </a:xfrm>
          <a:prstGeom prst="rect">
            <a:avLst/>
          </a:prstGeom>
          <a:ln>
            <a:noFill/>
          </a:ln>
        </p:spPr>
      </p:pic>
      <p:pic>
        <p:nvPicPr>
          <p:cNvPr id="2" name="Picture 1">
            <a:extLst>
              <a:ext uri="{FF2B5EF4-FFF2-40B4-BE49-F238E27FC236}">
                <a16:creationId xmlns:a16="http://schemas.microsoft.com/office/drawing/2014/main" id="{6AC312BC-C2C3-DA0D-B1DC-B1EF42729A34}"/>
              </a:ext>
            </a:extLst>
          </p:cNvPr>
          <p:cNvPicPr>
            <a:picLocks noChangeAspect="1"/>
          </p:cNvPicPr>
          <p:nvPr/>
        </p:nvPicPr>
        <p:blipFill>
          <a:blip r:embed="rId5">
            <a:biLevel thresh="50000"/>
          </a:blip>
          <a:stretch>
            <a:fillRect/>
          </a:stretch>
        </p:blipFill>
        <p:spPr>
          <a:xfrm>
            <a:off x="4317612" y="8808026"/>
            <a:ext cx="2839241" cy="1196310"/>
          </a:xfrm>
          <a:prstGeom prst="rect">
            <a:avLst/>
          </a:prstGeom>
        </p:spPr>
      </p:pic>
      <p:graphicFrame>
        <p:nvGraphicFramePr>
          <p:cNvPr id="6" name="Table 5">
            <a:extLst>
              <a:ext uri="{FF2B5EF4-FFF2-40B4-BE49-F238E27FC236}">
                <a16:creationId xmlns:a16="http://schemas.microsoft.com/office/drawing/2014/main" id="{9E4E8379-797B-7F39-6368-6D4B3CB70342}"/>
              </a:ext>
            </a:extLst>
          </p:cNvPr>
          <p:cNvGraphicFramePr>
            <a:graphicFrameLocks noGrp="1"/>
          </p:cNvGraphicFramePr>
          <p:nvPr>
            <p:extLst>
              <p:ext uri="{D42A27DB-BD31-4B8C-83A1-F6EECF244321}">
                <p14:modId xmlns:p14="http://schemas.microsoft.com/office/powerpoint/2010/main" val="1571426299"/>
              </p:ext>
            </p:extLst>
          </p:nvPr>
        </p:nvGraphicFramePr>
        <p:xfrm>
          <a:off x="693175" y="2020529"/>
          <a:ext cx="16282220" cy="6161877"/>
        </p:xfrm>
        <a:graphic>
          <a:graphicData uri="http://schemas.openxmlformats.org/drawingml/2006/table">
            <a:tbl>
              <a:tblPr firstRow="1" bandRow="1">
                <a:tableStyleId>{5C22544A-7EE6-4342-B048-85BDC9FD1C3A}</a:tableStyleId>
              </a:tblPr>
              <a:tblGrid>
                <a:gridCol w="3256444">
                  <a:extLst>
                    <a:ext uri="{9D8B030D-6E8A-4147-A177-3AD203B41FA5}">
                      <a16:colId xmlns:a16="http://schemas.microsoft.com/office/drawing/2014/main" val="2954795376"/>
                    </a:ext>
                  </a:extLst>
                </a:gridCol>
                <a:gridCol w="3256444">
                  <a:extLst>
                    <a:ext uri="{9D8B030D-6E8A-4147-A177-3AD203B41FA5}">
                      <a16:colId xmlns:a16="http://schemas.microsoft.com/office/drawing/2014/main" val="3586502132"/>
                    </a:ext>
                  </a:extLst>
                </a:gridCol>
                <a:gridCol w="3256444">
                  <a:extLst>
                    <a:ext uri="{9D8B030D-6E8A-4147-A177-3AD203B41FA5}">
                      <a16:colId xmlns:a16="http://schemas.microsoft.com/office/drawing/2014/main" val="1905010196"/>
                    </a:ext>
                  </a:extLst>
                </a:gridCol>
                <a:gridCol w="3256444">
                  <a:extLst>
                    <a:ext uri="{9D8B030D-6E8A-4147-A177-3AD203B41FA5}">
                      <a16:colId xmlns:a16="http://schemas.microsoft.com/office/drawing/2014/main" val="3186559261"/>
                    </a:ext>
                  </a:extLst>
                </a:gridCol>
                <a:gridCol w="3256444">
                  <a:extLst>
                    <a:ext uri="{9D8B030D-6E8A-4147-A177-3AD203B41FA5}">
                      <a16:colId xmlns:a16="http://schemas.microsoft.com/office/drawing/2014/main" val="1769136252"/>
                    </a:ext>
                  </a:extLst>
                </a:gridCol>
              </a:tblGrid>
              <a:tr h="678426">
                <a:tc>
                  <a:txBody>
                    <a:bodyPr/>
                    <a:lstStyle/>
                    <a:p>
                      <a:pPr algn="ctr"/>
                      <a:r>
                        <a:rPr lang="en-US" sz="2400" dirty="0">
                          <a:solidFill>
                            <a:schemeClr val="tx1"/>
                          </a:solidFill>
                        </a:rPr>
                        <a:t>CMMC Level &amp; Assessment Type</a:t>
                      </a:r>
                    </a:p>
                  </a:txBody>
                  <a:tcPr anchor="ctr">
                    <a:solidFill>
                      <a:srgbClr val="C2ADFF"/>
                    </a:solidFill>
                  </a:tcPr>
                </a:tc>
                <a:tc>
                  <a:txBody>
                    <a:bodyPr/>
                    <a:lstStyle/>
                    <a:p>
                      <a:pPr algn="ctr"/>
                      <a:r>
                        <a:rPr lang="en-US" sz="2400" dirty="0">
                          <a:solidFill>
                            <a:schemeClr val="tx1"/>
                          </a:solidFill>
                        </a:rPr>
                        <a:t>Who Performs Assessment?</a:t>
                      </a:r>
                    </a:p>
                  </a:txBody>
                  <a:tcPr anchor="ctr">
                    <a:solidFill>
                      <a:srgbClr val="C2ADFF"/>
                    </a:solidFill>
                  </a:tcPr>
                </a:tc>
                <a:tc>
                  <a:txBody>
                    <a:bodyPr/>
                    <a:lstStyle/>
                    <a:p>
                      <a:pPr algn="ctr"/>
                      <a:r>
                        <a:rPr lang="en-US" sz="2300" dirty="0">
                          <a:solidFill>
                            <a:schemeClr val="tx1"/>
                          </a:solidFill>
                        </a:rPr>
                        <a:t>Assessment Frequency / Validity Period </a:t>
                      </a:r>
                    </a:p>
                  </a:txBody>
                  <a:tcPr anchor="ctr">
                    <a:solidFill>
                      <a:srgbClr val="C2ADFF"/>
                    </a:solidFill>
                  </a:tcPr>
                </a:tc>
                <a:tc>
                  <a:txBody>
                    <a:bodyPr/>
                    <a:lstStyle/>
                    <a:p>
                      <a:pPr algn="ctr"/>
                      <a:r>
                        <a:rPr lang="en-US" sz="2400" dirty="0">
                          <a:solidFill>
                            <a:schemeClr val="tx1"/>
                          </a:solidFill>
                        </a:rPr>
                        <a:t> POAM / Conditional Allowed?</a:t>
                      </a:r>
                    </a:p>
                  </a:txBody>
                  <a:tcPr anchor="ctr">
                    <a:solidFill>
                      <a:srgbClr val="C2ADFF"/>
                    </a:solidFill>
                  </a:tcPr>
                </a:tc>
                <a:tc>
                  <a:txBody>
                    <a:bodyPr/>
                    <a:lstStyle/>
                    <a:p>
                      <a:pPr algn="ctr"/>
                      <a:r>
                        <a:rPr lang="en-US" sz="2400" dirty="0">
                          <a:solidFill>
                            <a:schemeClr val="tx1"/>
                          </a:solidFill>
                        </a:rPr>
                        <a:t>Minimum Score for SPRS / Award</a:t>
                      </a:r>
                    </a:p>
                  </a:txBody>
                  <a:tcPr anchor="ctr">
                    <a:solidFill>
                      <a:srgbClr val="C2ADFF"/>
                    </a:solidFill>
                  </a:tcPr>
                </a:tc>
                <a:extLst>
                  <a:ext uri="{0D108BD9-81ED-4DB2-BD59-A6C34878D82A}">
                    <a16:rowId xmlns:a16="http://schemas.microsoft.com/office/drawing/2014/main" val="1728888996"/>
                  </a:ext>
                </a:extLst>
              </a:tr>
              <a:tr h="1200519">
                <a:tc>
                  <a:txBody>
                    <a:bodyPr/>
                    <a:lstStyle/>
                    <a:p>
                      <a:pPr algn="l"/>
                      <a:r>
                        <a:rPr lang="en-US" sz="1800" dirty="0"/>
                        <a:t>Level 1 (Self)</a:t>
                      </a:r>
                    </a:p>
                  </a:txBody>
                  <a:tcPr anchor="ctr">
                    <a:solidFill>
                      <a:srgbClr val="ECE6FF"/>
                    </a:solidFill>
                  </a:tcPr>
                </a:tc>
                <a:tc>
                  <a:txBody>
                    <a:bodyPr/>
                    <a:lstStyle/>
                    <a:p>
                      <a:pPr algn="l"/>
                      <a:r>
                        <a:rPr lang="en-US" sz="1800" dirty="0"/>
                        <a:t>Contractor (Self)</a:t>
                      </a:r>
                    </a:p>
                  </a:txBody>
                  <a:tcPr anchor="ctr">
                    <a:solidFill>
                      <a:srgbClr val="ECE6FF"/>
                    </a:solidFill>
                  </a:tcPr>
                </a:tc>
                <a:tc>
                  <a:txBody>
                    <a:bodyPr/>
                    <a:lstStyle/>
                    <a:p>
                      <a:pPr algn="l"/>
                      <a:r>
                        <a:rPr lang="en-US" sz="1800" dirty="0"/>
                        <a:t>Annually (Must be current at award/option/extension; not older than 1 year)</a:t>
                      </a:r>
                    </a:p>
                  </a:txBody>
                  <a:tcPr anchor="ctr">
                    <a:solidFill>
                      <a:srgbClr val="ECE6FF"/>
                    </a:solidFill>
                  </a:tcPr>
                </a:tc>
                <a:tc>
                  <a:txBody>
                    <a:bodyPr/>
                    <a:lstStyle/>
                    <a:p>
                      <a:pPr algn="l"/>
                      <a:r>
                        <a:rPr lang="en-US" sz="1800" dirty="0"/>
                        <a:t>No (Final status only)</a:t>
                      </a:r>
                    </a:p>
                  </a:txBody>
                  <a:tcPr anchor="ctr">
                    <a:solidFill>
                      <a:srgbClr val="ECE6FF"/>
                    </a:solidFill>
                  </a:tcPr>
                </a:tc>
                <a:tc>
                  <a:txBody>
                    <a:bodyPr/>
                    <a:lstStyle/>
                    <a:p>
                      <a:pPr algn="l"/>
                      <a:r>
                        <a:rPr lang="en-US" sz="1800" dirty="0"/>
                        <a:t>15/15 (100%) – All requirements MET; no POA&amp;M allowed. Any NOT MET = ineligible </a:t>
                      </a:r>
                    </a:p>
                  </a:txBody>
                  <a:tcPr anchor="ctr">
                    <a:solidFill>
                      <a:srgbClr val="ECE6FF"/>
                    </a:solidFill>
                  </a:tcPr>
                </a:tc>
                <a:extLst>
                  <a:ext uri="{0D108BD9-81ED-4DB2-BD59-A6C34878D82A}">
                    <a16:rowId xmlns:a16="http://schemas.microsoft.com/office/drawing/2014/main" val="413183811"/>
                  </a:ext>
                </a:extLst>
              </a:tr>
              <a:tr h="1200519">
                <a:tc>
                  <a:txBody>
                    <a:bodyPr/>
                    <a:lstStyle/>
                    <a:p>
                      <a:pPr algn="l"/>
                      <a:r>
                        <a:rPr lang="en-US" sz="1800" dirty="0"/>
                        <a:t>Level 2 (Self)</a:t>
                      </a:r>
                    </a:p>
                  </a:txBody>
                  <a:tcPr anchor="ctr">
                    <a:solidFill>
                      <a:srgbClr val="E5D5FE"/>
                    </a:solidFill>
                  </a:tcPr>
                </a:tc>
                <a:tc>
                  <a:txBody>
                    <a:bodyPr/>
                    <a:lstStyle/>
                    <a:p>
                      <a:pPr algn="l"/>
                      <a:r>
                        <a:rPr lang="en-US" sz="1800" dirty="0"/>
                        <a:t>Contractor (Self)</a:t>
                      </a:r>
                    </a:p>
                  </a:txBody>
                  <a:tcPr anchor="ctr">
                    <a:solidFill>
                      <a:srgbClr val="E5D5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Every 3 years (Must be current at award/option/extension; not older than 3 year)</a:t>
                      </a:r>
                    </a:p>
                  </a:txBody>
                  <a:tcPr anchor="ctr">
                    <a:solidFill>
                      <a:srgbClr val="E5D5FE"/>
                    </a:solidFill>
                  </a:tcPr>
                </a:tc>
                <a:tc>
                  <a:txBody>
                    <a:bodyPr/>
                    <a:lstStyle/>
                    <a:p>
                      <a:pPr algn="l"/>
                      <a:r>
                        <a:rPr lang="en-US" sz="1800" dirty="0"/>
                        <a:t>Yes (Conditional allowed for up to 180 days with POA&amp;M)</a:t>
                      </a:r>
                    </a:p>
                  </a:txBody>
                  <a:tcPr anchor="ctr">
                    <a:solidFill>
                      <a:srgbClr val="E5D5FE"/>
                    </a:solidFill>
                  </a:tcPr>
                </a:tc>
                <a:tc>
                  <a:txBody>
                    <a:bodyPr/>
                    <a:lstStyle/>
                    <a:p>
                      <a:pPr algn="l"/>
                      <a:r>
                        <a:rPr lang="en-US" sz="1800" dirty="0"/>
                        <a:t>88/110 (80%) for conditional status (POA&amp;M 180 day max) – 110/110 (100%) for Final status</a:t>
                      </a:r>
                    </a:p>
                  </a:txBody>
                  <a:tcPr anchor="ctr">
                    <a:solidFill>
                      <a:srgbClr val="E5D5FE"/>
                    </a:solidFill>
                  </a:tcPr>
                </a:tc>
                <a:extLst>
                  <a:ext uri="{0D108BD9-81ED-4DB2-BD59-A6C34878D82A}">
                    <a16:rowId xmlns:a16="http://schemas.microsoft.com/office/drawing/2014/main" val="2843984578"/>
                  </a:ext>
                </a:extLst>
              </a:tr>
              <a:tr h="1200519">
                <a:tc>
                  <a:txBody>
                    <a:bodyPr/>
                    <a:lstStyle/>
                    <a:p>
                      <a:pPr algn="l"/>
                      <a:r>
                        <a:rPr lang="en-US" sz="1800" dirty="0"/>
                        <a:t>Level 2 (C3PAO)</a:t>
                      </a:r>
                    </a:p>
                  </a:txBody>
                  <a:tcPr anchor="ctr">
                    <a:solidFill>
                      <a:srgbClr val="ECE6FF"/>
                    </a:solidFill>
                  </a:tcPr>
                </a:tc>
                <a:tc>
                  <a:txBody>
                    <a:bodyPr/>
                    <a:lstStyle/>
                    <a:p>
                      <a:pPr algn="l"/>
                      <a:r>
                        <a:rPr lang="en-US" sz="1800" dirty="0"/>
                        <a:t>Third-Party (C3PAO)</a:t>
                      </a:r>
                    </a:p>
                  </a:txBody>
                  <a:tcPr anchor="ctr">
                    <a:solidFill>
                      <a:srgbClr val="ECE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Every 3 years (Must be current at award/option/extension; not older than 3 year)</a:t>
                      </a:r>
                    </a:p>
                  </a:txBody>
                  <a:tcPr anchor="ctr">
                    <a:solidFill>
                      <a:srgbClr val="ECE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Yes (Conditional allowed for up to 180 days with POA&amp;M)</a:t>
                      </a:r>
                    </a:p>
                    <a:p>
                      <a:pPr algn="l"/>
                      <a:endParaRPr lang="en-US" sz="1800" dirty="0"/>
                    </a:p>
                  </a:txBody>
                  <a:tcPr anchor="ctr">
                    <a:solidFill>
                      <a:srgbClr val="ECE6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88/110 (80%) for conditional status (POA&amp;M 180 day max) – 110/110 (100%) for Final status</a:t>
                      </a:r>
                    </a:p>
                  </a:txBody>
                  <a:tcPr anchor="ctr">
                    <a:solidFill>
                      <a:srgbClr val="ECE6FF"/>
                    </a:solidFill>
                  </a:tcPr>
                </a:tc>
                <a:extLst>
                  <a:ext uri="{0D108BD9-81ED-4DB2-BD59-A6C34878D82A}">
                    <a16:rowId xmlns:a16="http://schemas.microsoft.com/office/drawing/2014/main" val="1572972612"/>
                  </a:ext>
                </a:extLst>
              </a:tr>
              <a:tr h="1200519">
                <a:tc>
                  <a:txBody>
                    <a:bodyPr/>
                    <a:lstStyle/>
                    <a:p>
                      <a:pPr algn="l"/>
                      <a:r>
                        <a:rPr lang="en-US" sz="1800" dirty="0"/>
                        <a:t>Level 3 (DIBCAC)</a:t>
                      </a:r>
                    </a:p>
                  </a:txBody>
                  <a:tcPr anchor="ctr">
                    <a:solidFill>
                      <a:srgbClr val="E5D5FE"/>
                    </a:solidFill>
                  </a:tcPr>
                </a:tc>
                <a:tc>
                  <a:txBody>
                    <a:bodyPr/>
                    <a:lstStyle/>
                    <a:p>
                      <a:pPr algn="l"/>
                      <a:r>
                        <a:rPr lang="en-US" sz="1800" dirty="0"/>
                        <a:t>Dow/DoD (DIBCAC)</a:t>
                      </a:r>
                    </a:p>
                  </a:txBody>
                  <a:tcPr anchor="ctr">
                    <a:solidFill>
                      <a:srgbClr val="E5D5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Every 3 years (Must be current at award/option/extension; not older than 3 year)</a:t>
                      </a:r>
                    </a:p>
                  </a:txBody>
                  <a:tcPr anchor="ctr">
                    <a:solidFill>
                      <a:srgbClr val="E5D5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Yes (Conditional allowed for up to 180 days with POA&amp;M)</a:t>
                      </a:r>
                    </a:p>
                    <a:p>
                      <a:pPr algn="l"/>
                      <a:endParaRPr lang="en-US" sz="1800" dirty="0"/>
                    </a:p>
                  </a:txBody>
                  <a:tcPr anchor="ctr">
                    <a:solidFill>
                      <a:srgbClr val="E5D5F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80% of Level 3 controls for conditional status (POA&amp;M 180 day max) –100% of Level 3 controls for Final status. Must have perfect Level 2 (C3PAO) score to initiate</a:t>
                      </a:r>
                    </a:p>
                  </a:txBody>
                  <a:tcPr anchor="ctr">
                    <a:solidFill>
                      <a:srgbClr val="E5D5FE"/>
                    </a:solidFill>
                  </a:tcPr>
                </a:tc>
                <a:extLst>
                  <a:ext uri="{0D108BD9-81ED-4DB2-BD59-A6C34878D82A}">
                    <a16:rowId xmlns:a16="http://schemas.microsoft.com/office/drawing/2014/main" val="2061605079"/>
                  </a:ext>
                </a:extLst>
              </a:tr>
            </a:tbl>
          </a:graphicData>
        </a:graphic>
      </p:graphicFrame>
    </p:spTree>
    <p:extLst>
      <p:ext uri="{BB962C8B-B14F-4D97-AF65-F5344CB8AC3E}">
        <p14:creationId xmlns:p14="http://schemas.microsoft.com/office/powerpoint/2010/main" val="1460746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fb4ed434-a93f-4d81-a7f3-fe01ed781294" xsi:nil="true"/>
    <MigrationWizIdPermissions xmlns="fb4ed434-a93f-4d81-a7f3-fe01ed781294" xsi:nil="true"/>
    <MigrationWizIdDocumentLibraryPermissions xmlns="fb4ed434-a93f-4d81-a7f3-fe01ed781294" xsi:nil="true"/>
    <TaxCatchAll xmlns="08844484-b724-424e-aed9-a5ba1674e18a" xsi:nil="true"/>
    <MigrationWizIdPermissionLevels xmlns="fb4ed434-a93f-4d81-a7f3-fe01ed781294" xsi:nil="true"/>
    <lcf76f155ced4ddcb4097134ff3c332f xmlns="fb4ed434-a93f-4d81-a7f3-fe01ed781294">
      <Terms xmlns="http://schemas.microsoft.com/office/infopath/2007/PartnerControls"/>
    </lcf76f155ced4ddcb4097134ff3c332f>
    <MigrationWizIdVersion xmlns="fb4ed434-a93f-4d81-a7f3-fe01ed781294" xsi:nil="true"/>
    <MigrationWizIdSecurityGroups xmlns="fb4ed434-a93f-4d81-a7f3-fe01ed781294" xsi:nil="true"/>
    <lcf76f155ced4ddcb4097134ff3c332f0 xmlns="fb4ed434-a93f-4d81-a7f3-fe01ed7812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02EB28E6BD37429C16C3E09DD890ED" ma:contentTypeVersion="22" ma:contentTypeDescription="Create a new document." ma:contentTypeScope="" ma:versionID="138f70617bc4455c8ecbe26eea031842">
  <xsd:schema xmlns:xsd="http://www.w3.org/2001/XMLSchema" xmlns:xs="http://www.w3.org/2001/XMLSchema" xmlns:p="http://schemas.microsoft.com/office/2006/metadata/properties" xmlns:ns2="fb4ed434-a93f-4d81-a7f3-fe01ed781294" xmlns:ns3="08844484-b724-424e-aed9-a5ba1674e18a" targetNamespace="http://schemas.microsoft.com/office/2006/metadata/properties" ma:root="true" ma:fieldsID="c0e84ee4e25a1b702f7e34cecd1c52d1" ns2:_="" ns3:_="">
    <xsd:import namespace="fb4ed434-a93f-4d81-a7f3-fe01ed781294"/>
    <xsd:import namespace="08844484-b724-424e-aed9-a5ba1674e18a"/>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ed434-a93f-4d81-a7f3-fe01ed78129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Image Tags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6238f2-1de2-45ce-b77f-e72eb41c6b5f"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44484-b724-424e-aed9-a5ba1674e18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c8ffcb5-26f6-404f-9500-5eac8abcd31d}" ma:internalName="TaxCatchAll" ma:showField="CatchAllData" ma:web="08844484-b724-424e-aed9-a5ba1674e18a">
      <xsd:complexType>
        <xsd:complexContent>
          <xsd:extension base="dms:MultiChoiceLookup">
            <xsd:sequence>
              <xsd:element name="Value" type="dms:Lookup" maxOccurs="unbounded" minOccurs="0" nillable="true"/>
            </xsd:sequence>
          </xsd:extension>
        </xsd:complexContent>
      </xsd:complex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DD0ED8-D612-4455-A1B4-7626B6D69876}">
  <ds:schemaRefs>
    <ds:schemaRef ds:uri="http://purl.org/dc/elements/1.1/"/>
    <ds:schemaRef ds:uri="http://schemas.openxmlformats.org/package/2006/metadata/core-properties"/>
    <ds:schemaRef ds:uri="http://schemas.microsoft.com/office/2006/documentManagement/types"/>
    <ds:schemaRef ds:uri="08844484-b724-424e-aed9-a5ba1674e18a"/>
    <ds:schemaRef ds:uri="fb4ed434-a93f-4d81-a7f3-fe01ed781294"/>
    <ds:schemaRef ds:uri="http://purl.org/dc/terms/"/>
    <ds:schemaRef ds:uri="http://schemas.microsoft.com/office/2006/metadata/properties"/>
    <ds:schemaRef ds:uri="http://www.w3.org/XML/1998/namespace"/>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E8FDE95-413A-4DAF-944F-44AA0A6DC8F9}">
  <ds:schemaRefs>
    <ds:schemaRef ds:uri="http://schemas.microsoft.com/sharepoint/v3/contenttype/forms"/>
  </ds:schemaRefs>
</ds:datastoreItem>
</file>

<file path=customXml/itemProps3.xml><?xml version="1.0" encoding="utf-8"?>
<ds:datastoreItem xmlns:ds="http://schemas.openxmlformats.org/officeDocument/2006/customXml" ds:itemID="{A3DF8BA6-510C-4E92-BBE1-3A60D930168A}">
  <ds:schemaRefs>
    <ds:schemaRef ds:uri="08844484-b724-424e-aed9-a5ba1674e18a"/>
    <ds:schemaRef ds:uri="fb4ed434-a93f-4d81-a7f3-fe01ed7812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TotalTime>
  <Words>922</Words>
  <Application>Microsoft Office PowerPoint</Application>
  <PresentationFormat>Custom</PresentationFormat>
  <Paragraphs>109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Neue Haas Grotesk Text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Derek White</cp:lastModifiedBy>
  <cp:revision>288</cp:revision>
  <cp:lastPrinted>2025-08-26T21:50:57Z</cp:lastPrinted>
  <dcterms:created xsi:type="dcterms:W3CDTF">2024-12-12T10:00:01Z</dcterms:created>
  <dcterms:modified xsi:type="dcterms:W3CDTF">2026-02-18T18:44:07Z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0x0101004102EB28E6BD37429C16C3E09DD890ED</vt:lpwstr>
  </property>
  <property fmtid="{D5CDD505-2E9C-101B-9397-08002B2CF9AE}" pid="3" name="MediaServiceImageTags">
    <vt:lpwstr/>
  </property>
</Properties>
</file>