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5" r:id="rId5"/>
    <p:sldMasterId id="2147483652" r:id="rId6"/>
  </p:sldMasterIdLst>
  <p:notesMasterIdLst>
    <p:notesMasterId r:id="rId30"/>
  </p:notesMasterIdLst>
  <p:sldIdLst>
    <p:sldId id="320" r:id="rId7"/>
    <p:sldId id="3588" r:id="rId8"/>
    <p:sldId id="3592" r:id="rId9"/>
    <p:sldId id="258" r:id="rId10"/>
    <p:sldId id="259" r:id="rId11"/>
    <p:sldId id="260" r:id="rId12"/>
    <p:sldId id="261" r:id="rId13"/>
    <p:sldId id="3591" r:id="rId14"/>
    <p:sldId id="3590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57" r:id="rId28"/>
    <p:sldId id="294" r:id="rId29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92" userDrawn="1">
          <p15:clr>
            <a:srgbClr val="A4A3A4"/>
          </p15:clr>
        </p15:guide>
        <p15:guide id="2" pos="55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D16933-FE87-86F3-24C0-8E2D1E05003C}" name="Kate Dodson (CCA)" initials="KD(" userId="S::kdodson@ipowerllc.com::5a07fec4-d635-4283-8fcf-98012f8a5d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1ADC"/>
    <a:srgbClr val="E5D5FE"/>
    <a:srgbClr val="C2ADFF"/>
    <a:srgbClr val="ECE6FF"/>
    <a:srgbClr val="E2D9FF"/>
    <a:srgbClr val="20265F"/>
    <a:srgbClr val="A4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2862" y="102"/>
      </p:cViewPr>
      <p:guideLst>
        <p:guide orient="horz" pos="5592"/>
        <p:guide pos="55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13" /><Relationship Type="http://schemas.openxmlformats.org/officeDocument/2006/relationships/slide" Target="slides/slide12.xml" Id="rId18" /><Relationship Type="http://schemas.openxmlformats.org/officeDocument/2006/relationships/slide" Target="slides/slide20.xml" Id="rId26" /><Relationship Type="http://schemas.openxmlformats.org/officeDocument/2006/relationships/customXml" Target="../customXml/item3.xml" Id="rId3" /><Relationship Type="http://schemas.openxmlformats.org/officeDocument/2006/relationships/slide" Target="slides/slide15.xml" Id="rId21" /><Relationship Type="http://schemas.openxmlformats.org/officeDocument/2006/relationships/tableStyles" Target="tableStyles.xml" Id="rId34" /><Relationship Type="http://schemas.openxmlformats.org/officeDocument/2006/relationships/slide" Target="slides/slide1.xml" Id="rId7" /><Relationship Type="http://schemas.openxmlformats.org/officeDocument/2006/relationships/slide" Target="slides/slide6.xml" Id="rId12" /><Relationship Type="http://schemas.openxmlformats.org/officeDocument/2006/relationships/slide" Target="slides/slide11.xml" Id="rId17" /><Relationship Type="http://schemas.openxmlformats.org/officeDocument/2006/relationships/slide" Target="slides/slide19.xml" Id="rId25" /><Relationship Type="http://schemas.openxmlformats.org/officeDocument/2006/relationships/theme" Target="theme/theme1.xml" Id="rId33" /><Relationship Type="http://schemas.openxmlformats.org/officeDocument/2006/relationships/customXml" Target="../customXml/item2.xml" Id="rId2" /><Relationship Type="http://schemas.openxmlformats.org/officeDocument/2006/relationships/slide" Target="slides/slide10.xml" Id="rId16" /><Relationship Type="http://schemas.openxmlformats.org/officeDocument/2006/relationships/slide" Target="slides/slide14.xml" Id="rId20" /><Relationship Type="http://schemas.openxmlformats.org/officeDocument/2006/relationships/slide" Target="slides/slide23.xml" Id="rId29" /><Relationship Type="http://schemas.openxmlformats.org/officeDocument/2006/relationships/customXml" Target="../customXml/item1.xml" Id="rId1" /><Relationship Type="http://schemas.openxmlformats.org/officeDocument/2006/relationships/slideMaster" Target="slideMasters/slideMaster3.xml" Id="rId6" /><Relationship Type="http://schemas.openxmlformats.org/officeDocument/2006/relationships/slide" Target="slides/slide5.xml" Id="rId11" /><Relationship Type="http://schemas.openxmlformats.org/officeDocument/2006/relationships/slide" Target="slides/slide18.xml" Id="rId24" /><Relationship Type="http://schemas.openxmlformats.org/officeDocument/2006/relationships/viewProps" Target="viewProps.xml" Id="rId32" /><Relationship Type="http://schemas.openxmlformats.org/officeDocument/2006/relationships/slideMaster" Target="slideMasters/slideMaster2.xml" Id="rId5" /><Relationship Type="http://schemas.openxmlformats.org/officeDocument/2006/relationships/slide" Target="slides/slide9.xml" Id="rId15" /><Relationship Type="http://schemas.openxmlformats.org/officeDocument/2006/relationships/slide" Target="slides/slide17.xml" Id="rId23" /><Relationship Type="http://schemas.openxmlformats.org/officeDocument/2006/relationships/slide" Target="slides/slide22.xml" Id="rId28" /><Relationship Type="http://schemas.openxmlformats.org/officeDocument/2006/relationships/slide" Target="slides/slide4.xml" Id="rId10" /><Relationship Type="http://schemas.openxmlformats.org/officeDocument/2006/relationships/slide" Target="slides/slide13.xml" Id="rId19" /><Relationship Type="http://schemas.openxmlformats.org/officeDocument/2006/relationships/presProps" Target="presProps.xml" Id="rId31" /><Relationship Type="http://schemas.openxmlformats.org/officeDocument/2006/relationships/slideMaster" Target="slideMasters/slideMaster1.xml" Id="rId4" /><Relationship Type="http://schemas.openxmlformats.org/officeDocument/2006/relationships/slide" Target="slides/slide3.xml" Id="rId9" /><Relationship Type="http://schemas.openxmlformats.org/officeDocument/2006/relationships/slide" Target="slides/slide8.xml" Id="rId14" /><Relationship Type="http://schemas.openxmlformats.org/officeDocument/2006/relationships/slide" Target="slides/slide16.xml" Id="rId22" /><Relationship Type="http://schemas.openxmlformats.org/officeDocument/2006/relationships/slide" Target="slides/slide21.xml" Id="rId27" /><Relationship Type="http://schemas.openxmlformats.org/officeDocument/2006/relationships/notesMaster" Target="notesMasters/notesMaster1.xml" Id="rId30" /><Relationship Type="http://schemas.microsoft.com/office/2018/10/relationships/authors" Target="authors.xml" Id="rId35" /><Relationship Type="http://schemas.openxmlformats.org/officeDocument/2006/relationships/slide" Target="slides/slide2.xml" Id="rId8" /><Relationship Type="http://schemas.openxmlformats.org/officeDocument/2006/relationships/customXml" Target="/customXML/item4.xml" Id="imanage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10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“Proprietary and Confidential?” </a:t>
            </a:r>
          </a:p>
        </p:txBody>
      </p:sp>
    </p:spTree>
    <p:extLst>
      <p:ext uri="{BB962C8B-B14F-4D97-AF65-F5344CB8AC3E}">
        <p14:creationId xmlns:p14="http://schemas.microsoft.com/office/powerpoint/2010/main" val="378852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83BEB-B78A-41A4-A871-32C39EE1B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9AE7A8-EBC1-F715-9AD0-59AFB7CA01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222B9C-A8E7-ECCF-AEB7-799F6D5D9F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94A46-A9C9-69FB-4689-B84247941A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5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6338F-F879-F90C-9FDD-A0A597000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24775D-B545-C2E0-9DA3-231FA8747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88FDCB-B744-8801-293A-3563344327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5F1F7-B9CB-F5D4-D0F0-352A528EE8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9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D7BEC-A8E6-064C-411E-0C5BE9C24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74FCB1-5A29-9D8C-C8E8-0528A93268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E89580-D08E-BDE3-D06D-8CC58C333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55A7F-2419-5CD4-8A3E-A5BBE0E1D2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60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E4C93-B2DF-079D-28F8-87F3E8C07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CEFB4C-1102-35CA-3051-7B0600CE88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D4B484-D034-4DA6-7669-91972A451D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E829F-ABAD-5532-BEDA-B889A31738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4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95EC56-AEFB-FD88-DAD3-032C8FAF368C}"/>
              </a:ext>
            </a:extLst>
          </p:cNvPr>
          <p:cNvSpPr txBox="1"/>
          <p:nvPr userDrawn="1"/>
        </p:nvSpPr>
        <p:spPr>
          <a:xfrm>
            <a:off x="16534975" y="9403347"/>
            <a:ext cx="1237677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23B795A-DE3E-F144-BC99-85846F7F84F3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585993-3AC6-7D8E-0D02-9E2C41F8E2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3391" y="379827"/>
            <a:ext cx="9705975" cy="74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Neue Haas Grotesk Text Pro" panose="020B05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DF9F1-EA47-9E66-213D-4DF61F9B9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9EF4C-CC85-6624-56B6-472A56F55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07DFC-3F30-4CC1-8100-299BDFB57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09F7E-42B5-F6EA-FE06-75E6C41BA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BEFC-E90A-4CC4-B323-181083C28BC0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BA844-64B6-4FA7-E40C-250715B2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2D7AD2-79E8-3BCF-DC63-093EBBFD4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CF9C-E3BE-4955-8A7D-1E0E9E287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4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17FD8-13A7-6979-7BC4-1709680C9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D7B58-4E5E-50C2-BB49-A5FD24A52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FEB77-0BA4-180C-3394-531ADB0BB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B6A708-BF20-6575-D138-41152B8000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BE9D15-6BC4-89A9-2D2F-FBD2AD6F89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B18DFA-3600-7F78-6518-382C94911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BEFC-E90A-4CC4-B323-181083C28BC0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285390-2B5E-8DB2-9813-01E1615D6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A46BB2-56A4-DE2B-CD7B-E00FF1224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CF9C-E3BE-4955-8A7D-1E0E9E287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40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27802-29FC-9CB5-7E8A-60270183B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2BE1AA-7CF4-9B54-B97C-380ABBF94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BEFC-E90A-4CC4-B323-181083C28BC0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3B006-117C-5FC7-1CA7-EE65C9693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C1F47-0094-0A88-0A3C-467F524E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CF9C-E3BE-4955-8A7D-1E0E9E287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67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0E348D-5530-377F-94E4-37C548176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BEFC-E90A-4CC4-B323-181083C28BC0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2FB6CC-0B97-7CDE-76B4-1EEFB3B02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1F921-1EBA-A6B6-122E-164BDBF48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CF9C-E3BE-4955-8A7D-1E0E9E287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82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8C10B-5572-11A3-A447-D9864E13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E7B35-E958-0B76-A40E-D00FC58D9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79BD2-803B-023E-25A7-65DDABDD2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26968-5894-AC2A-DE3A-C8E8F8FDB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BEFC-E90A-4CC4-B323-181083C28BC0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26470D-6299-6FDB-1B68-A8A5CBAA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1CB7D-1937-8714-339F-1AB47AB7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CF9C-E3BE-4955-8A7D-1E0E9E287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93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F4F5A-3913-A73A-031D-1D310244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B6D957-1940-3927-B430-83047DFC8B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FB62C-2FF8-2223-8B2C-FB1479D4B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3340A-2C40-9D26-D8FA-2C842A6FD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BEFC-E90A-4CC4-B323-181083C28BC0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C37E0-52AD-6814-D0D5-EB7BE106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DB03B-0474-7B19-BC66-E0F9305DC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CF9C-E3BE-4955-8A7D-1E0E9E287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40E3-1571-DBF6-F53E-22D80A5F3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C215FD-95E1-2129-6D42-29FB38A68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B467F-BDBB-F70E-2300-9D8F98D2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BEFC-E90A-4CC4-B323-181083C28BC0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21660-7FDB-4260-818E-D1D6146B9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A4E83-C02E-7C8E-B508-86355693C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CF9C-E3BE-4955-8A7D-1E0E9E287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53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0EDBB5-9AF1-A247-E880-BCFB4EB002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4A3493-88A5-4545-2949-B7C728EDA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F9A2A-84EA-4E48-5D13-32B2F8077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BEFC-E90A-4CC4-B323-181083C28BC0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4DFA2-537D-8433-4F2A-05DDD5E55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82507-E0EB-894F-8F5E-461970049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CF9C-E3BE-4955-8A7D-1E0E9E287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60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12C4B-FC22-50E5-5BC2-22B0AF2C0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626D0E-ACA0-55EC-138A-4842004F0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BEFC-E90A-4CC4-B323-181083C28BC0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8B105-C2DE-3C2D-A6E2-6D03D1B7F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11A69-340A-0157-89CE-EE9D4D7A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CF9C-E3BE-4955-8A7D-1E0E9E287E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E2B8DB-B87E-BD36-A181-C1EA103418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6963" y="4276577"/>
            <a:ext cx="11366500" cy="10685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385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44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1DD46-CC19-7A1A-2425-B3341A553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34E53-C3B8-7B65-E925-EFFFE3703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AD63F-F7DC-C4AC-C518-1333E3436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6F3F-9173-483A-9840-244FA3927203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A11C3-E6E9-10F1-03F2-295501F76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2C4C6-D692-98A8-9289-B350DCA0B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D79C-7CE1-4574-9A07-9A4DC247E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13656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95EC56-AEFB-FD88-DAD3-032C8FAF368C}"/>
              </a:ext>
            </a:extLst>
          </p:cNvPr>
          <p:cNvSpPr txBox="1"/>
          <p:nvPr userDrawn="1"/>
        </p:nvSpPr>
        <p:spPr>
          <a:xfrm>
            <a:off x="16534975" y="9403347"/>
            <a:ext cx="1237677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23B795A-DE3E-F144-BC99-85846F7F84F3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585993-3AC6-7D8E-0D02-9E2C41F8E2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3391" y="379827"/>
            <a:ext cx="9705975" cy="74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Neue Haas Grotesk Text Pro" panose="020B05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893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880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1DD46-CC19-7A1A-2425-B3341A553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34E53-C3B8-7B65-E925-EFFFE3703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AD63F-F7DC-C4AC-C518-1333E3436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6F3F-9173-483A-9840-244FA3927203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A11C3-E6E9-10F1-03F2-295501F76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2C4C6-D692-98A8-9289-B350DCA0B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D79C-7CE1-4574-9A07-9A4DC247E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13555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C09A2-CCF1-1F45-6312-FBBE984AE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DB2AA7-F666-48D2-86D6-86B32DA976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8ABD9-F88F-2FF6-8294-9CCA0CC85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BEFC-E90A-4CC4-B323-181083C28BC0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17380-7C07-3CF2-4216-909DE269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F1FB4-CFA0-D0BF-D5EF-9A0A672E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CF9C-E3BE-4955-8A7D-1E0E9E287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4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47506-F864-EE91-EF1F-2AA414AC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51EC0-2A94-DC97-E92A-62B19D6B0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5BBB7-56A1-2A18-2164-020C9130E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BEFC-E90A-4CC4-B323-181083C28BC0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3C039-8B68-372A-DB86-8638EA926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161D7-2C97-C53B-3D10-7EA1EDCB7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CF9C-E3BE-4955-8A7D-1E0E9E287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2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1C0AB-964B-4DE4-9F9F-5C363FC1E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32193-F48D-ABE2-03EE-FF225E3C7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09CE0-2A68-8011-B679-91E8149C8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BEFC-E90A-4CC4-B323-181083C28BC0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654ED-6BA4-612A-ADBD-BC68BDC75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20532-B9DF-7C24-A419-F9BF3D02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CF9C-E3BE-4955-8A7D-1E0E9E287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6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3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6" Type="http://schemas.microsoft.com/office/2007/relationships/hdphoto" Target="../media/hdphoto1.wdp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6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2AFD65-A5AD-8216-79D4-1DB7E05E4D1A}"/>
              </a:ext>
            </a:extLst>
          </p:cNvPr>
          <p:cNvSpPr/>
          <p:nvPr userDrawn="1"/>
        </p:nvSpPr>
        <p:spPr>
          <a:xfrm>
            <a:off x="0" y="0"/>
            <a:ext cx="18288000" cy="14275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am">
            <a:extLst>
              <a:ext uri="{FF2B5EF4-FFF2-40B4-BE49-F238E27FC236}">
                <a16:creationId xmlns:a16="http://schemas.microsoft.com/office/drawing/2014/main" id="{F5E31158-D3AA-F5DA-6B78-0B284E748B8B}"/>
              </a:ext>
            </a:extLst>
          </p:cNvPr>
          <p:cNvSpPr/>
          <p:nvPr userDrawn="1"/>
        </p:nvSpPr>
        <p:spPr>
          <a:xfrm>
            <a:off x="1169420" y="240126"/>
            <a:ext cx="1466632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8100"/>
              </a:lnSpc>
            </a:pPr>
            <a:endParaRPr lang="en-US" sz="5400" b="1" dirty="0">
              <a:solidFill>
                <a:srgbClr val="C2ADFF"/>
              </a:solidFill>
              <a:latin typeface="Neue Haas Grotesk Text Pro"/>
              <a:ea typeface="Sora SemiBold"/>
            </a:endParaRP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302DDC0-105F-BEBB-B4DC-834C4FEA7F1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90619" y="9479280"/>
            <a:ext cx="2101964" cy="681927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565ECA-629B-BC4B-4848-01B1CE1C8D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518441" y="9479279"/>
            <a:ext cx="1979482" cy="681927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2AFD65-A5AD-8216-79D4-1DB7E05E4D1A}"/>
              </a:ext>
            </a:extLst>
          </p:cNvPr>
          <p:cNvSpPr/>
          <p:nvPr userDrawn="1"/>
        </p:nvSpPr>
        <p:spPr>
          <a:xfrm>
            <a:off x="0" y="0"/>
            <a:ext cx="18288000" cy="14275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am">
            <a:extLst>
              <a:ext uri="{FF2B5EF4-FFF2-40B4-BE49-F238E27FC236}">
                <a16:creationId xmlns:a16="http://schemas.microsoft.com/office/drawing/2014/main" id="{F5E31158-D3AA-F5DA-6B78-0B284E748B8B}"/>
              </a:ext>
            </a:extLst>
          </p:cNvPr>
          <p:cNvSpPr/>
          <p:nvPr userDrawn="1"/>
        </p:nvSpPr>
        <p:spPr>
          <a:xfrm>
            <a:off x="1169420" y="240126"/>
            <a:ext cx="1466632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8100"/>
              </a:lnSpc>
            </a:pPr>
            <a:endParaRPr lang="en-US" sz="5400" b="1" dirty="0">
              <a:solidFill>
                <a:srgbClr val="C2ADFF"/>
              </a:solidFill>
              <a:latin typeface="Neue Haas Grotesk Text Pro"/>
              <a:ea typeface="Sora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10749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064DFA-2446-8C99-6B45-B75B596BB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9B1CA-67B1-A772-B4C4-1E8CF4BDE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2DBEFC-E90A-4CC4-B323-181083C28BC0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48440-85F4-81FA-E2F8-2E82B3195B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D0FF7-4A0D-F1EC-6E7F-ECBC137E5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00CF9C-E3BE-4955-8A7D-1E0E9E287E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apability and Services Overview">
            <a:extLst>
              <a:ext uri="{FF2B5EF4-FFF2-40B4-BE49-F238E27FC236}">
                <a16:creationId xmlns:a16="http://schemas.microsoft.com/office/drawing/2014/main" id="{04038374-B802-E2D6-11D0-10BEA8178D64}"/>
              </a:ext>
            </a:extLst>
          </p:cNvPr>
          <p:cNvSpPr/>
          <p:nvPr userDrawn="1"/>
        </p:nvSpPr>
        <p:spPr>
          <a:xfrm>
            <a:off x="1196540" y="3100774"/>
            <a:ext cx="11049559" cy="14018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en-US" sz="7200" b="1" dirty="0">
              <a:solidFill>
                <a:srgbClr val="C2ADFF"/>
              </a:solidFill>
              <a:latin typeface="Neue Haas Grotesk Text Pro"/>
              <a:cs typeface="Mangal"/>
            </a:endParaRPr>
          </a:p>
          <a:p>
            <a:endParaRPr lang="en-US" sz="6600" b="1" dirty="0">
              <a:solidFill>
                <a:srgbClr val="C2ADFF"/>
              </a:solidFill>
              <a:latin typeface="Neue Haas Grotesk Text Pro"/>
              <a:ea typeface="Sora Bold"/>
              <a:cs typeface="Mangal"/>
            </a:endParaRPr>
          </a:p>
        </p:txBody>
      </p:sp>
      <p:pic>
        <p:nvPicPr>
          <p:cNvPr id="8" name="Picture 10" descr="DoD logo">
            <a:extLst>
              <a:ext uri="{FF2B5EF4-FFF2-40B4-BE49-F238E27FC236}">
                <a16:creationId xmlns:a16="http://schemas.microsoft.com/office/drawing/2014/main" id="{4D159369-36A6-9468-BDC4-14889B0D91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60" y="8375439"/>
            <a:ext cx="1626728" cy="162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YBERSECURITY MATURITY MODEL CERTIFICATION (CMMC) | The AME Group">
            <a:extLst>
              <a:ext uri="{FF2B5EF4-FFF2-40B4-BE49-F238E27FC236}">
                <a16:creationId xmlns:a16="http://schemas.microsoft.com/office/drawing/2014/main" id="{BC6B3F50-5027-2998-EE21-6538B527DE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059" b="96471" l="3667" r="95000">
                        <a14:foregroundMark x1="13333" y1="52941" x2="25667" y2="25882"/>
                        <a14:foregroundMark x1="25667" y1="25882" x2="17667" y2="43137"/>
                        <a14:foregroundMark x1="17667" y1="43137" x2="28333" y2="18824"/>
                        <a14:foregroundMark x1="20667" y1="26667" x2="21667" y2="27843"/>
                        <a14:foregroundMark x1="20000" y1="31373" x2="17333" y2="36078"/>
                        <a14:foregroundMark x1="32333" y1="20392" x2="48333" y2="9804"/>
                        <a14:foregroundMark x1="48333" y1="9804" x2="49333" y2="9804"/>
                        <a14:foregroundMark x1="32667" y1="14902" x2="55333" y2="10980"/>
                        <a14:foregroundMark x1="41333" y1="8627" x2="58333" y2="7451"/>
                        <a14:foregroundMark x1="58333" y1="7451" x2="58667" y2="7843"/>
                        <a14:foregroundMark x1="44667" y1="11765" x2="70000" y2="17647"/>
                        <a14:foregroundMark x1="70000" y1="17647" x2="84000" y2="38039"/>
                        <a14:foregroundMark x1="84000" y1="38039" x2="84000" y2="38431"/>
                        <a14:foregroundMark x1="83667" y1="51765" x2="80667" y2="38431"/>
                        <a14:foregroundMark x1="46667" y1="62353" x2="49000" y2="46275"/>
                        <a14:foregroundMark x1="82667" y1="71765" x2="23000" y2="72157"/>
                        <a14:foregroundMark x1="23000" y1="72157" x2="23000" y2="71765"/>
                        <a14:foregroundMark x1="67667" y1="76078" x2="84667" y2="73725"/>
                        <a14:foregroundMark x1="27667" y1="76078" x2="19333" y2="65098"/>
                        <a14:foregroundMark x1="20333" y1="75294" x2="28667" y2="74118"/>
                        <a14:foregroundMark x1="25333" y1="81176" x2="56000" y2="89020"/>
                        <a14:foregroundMark x1="56000" y1="89020" x2="70333" y2="85882"/>
                        <a14:foregroundMark x1="36000" y1="91765" x2="56333" y2="93333"/>
                        <a14:foregroundMark x1="39667" y1="72157" x2="48000" y2="50196"/>
                        <a14:foregroundMark x1="48000" y1="50196" x2="48000" y2="50196"/>
                        <a14:foregroundMark x1="51667" y1="54510" x2="45667" y2="66275"/>
                        <a14:foregroundMark x1="58000" y1="76078" x2="24000" y2="73725"/>
                        <a14:foregroundMark x1="44333" y1="95686" x2="57333" y2="96471"/>
                        <a14:foregroundMark x1="63333" y1="81569" x2="66333" y2="67843"/>
                        <a14:foregroundMark x1="86667" y1="85490" x2="88667" y2="77647"/>
                        <a14:foregroundMark x1="92000" y1="78039" x2="95000" y2="78039"/>
                        <a14:foregroundMark x1="10333" y1="84314" x2="16333" y2="76471"/>
                        <a14:foregroundMark x1="7667" y1="75686" x2="15667" y2="74510"/>
                        <a14:foregroundMark x1="3667" y1="77647" x2="9333" y2="77647"/>
                        <a14:foregroundMark x1="40667" y1="7059" x2="56333" y2="7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025" y="8375439"/>
            <a:ext cx="1911138" cy="162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set of icons with lines and a check mark&#10;&#10;AI-generated content may be incorrect.">
            <a:extLst>
              <a:ext uri="{FF2B5EF4-FFF2-40B4-BE49-F238E27FC236}">
                <a16:creationId xmlns:a16="http://schemas.microsoft.com/office/drawing/2014/main" id="{27B53652-D5E3-E783-6F1B-980F4BF8AB0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 r="58667" b="50000"/>
          <a:stretch/>
        </p:blipFill>
        <p:spPr>
          <a:xfrm>
            <a:off x="12650659" y="854094"/>
            <a:ext cx="5637341" cy="8578812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AA9CD895-491A-9DCB-87A7-A5F8CF845C5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245715" y="8784322"/>
            <a:ext cx="2239283" cy="1057150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A blue and white logo&#10;&#10;AI-generated content may be incorrect.">
            <a:extLst>
              <a:ext uri="{FF2B5EF4-FFF2-40B4-BE49-F238E27FC236}">
                <a16:creationId xmlns:a16="http://schemas.microsoft.com/office/drawing/2014/main" id="{72A51CD3-B636-744E-E232-AD499865F6D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378190" y="8377655"/>
            <a:ext cx="1657350" cy="1771650"/>
          </a:xfrm>
          <a:prstGeom prst="rect">
            <a:avLst/>
          </a:prstGeom>
          <a:ln>
            <a:noFill/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D30475-0AD3-4E99-7155-1C6AF3DBFCB8}"/>
              </a:ext>
            </a:extLst>
          </p:cNvPr>
          <p:cNvCxnSpPr/>
          <p:nvPr userDrawn="1"/>
        </p:nvCxnSpPr>
        <p:spPr>
          <a:xfrm>
            <a:off x="1197820" y="5480740"/>
            <a:ext cx="4361155" cy="11097"/>
          </a:xfrm>
          <a:prstGeom prst="straightConnector1">
            <a:avLst/>
          </a:prstGeom>
          <a:ln w="28575">
            <a:solidFill>
              <a:srgbClr val="C2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pability and Services Overview">
            <a:extLst>
              <a:ext uri="{FF2B5EF4-FFF2-40B4-BE49-F238E27FC236}">
                <a16:creationId xmlns:a16="http://schemas.microsoft.com/office/drawing/2014/main" id="{F65F8B31-01BA-EDA5-B0DE-4CA7167B756E}"/>
              </a:ext>
            </a:extLst>
          </p:cNvPr>
          <p:cNvSpPr/>
          <p:nvPr userDrawn="1"/>
        </p:nvSpPr>
        <p:spPr>
          <a:xfrm>
            <a:off x="1196540" y="5848295"/>
            <a:ext cx="10772574" cy="14247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en-US" sz="4800" b="1" dirty="0">
              <a:solidFill>
                <a:schemeClr val="bg1"/>
              </a:solidFill>
              <a:latin typeface="Neue Haas Grotesk Text Pro"/>
              <a:ea typeface="Sora Bold"/>
              <a:cs typeface="Mangal"/>
            </a:endParaRPr>
          </a:p>
        </p:txBody>
      </p:sp>
      <p:pic>
        <p:nvPicPr>
          <p:cNvPr id="15" name="Picture 14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E2F47B6E-0C09-94AC-0B73-6C25E22724A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195408" y="1023520"/>
            <a:ext cx="3897183" cy="13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3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in/alexandermajor" TargetMode="External"/><Relationship Id="rId5" Type="http://schemas.openxmlformats.org/officeDocument/2006/relationships/hyperlink" Target="mailto:amajor@mccarter.com" TargetMode="External"/><Relationship Id="rId4" Type="http://schemas.openxmlformats.org/officeDocument/2006/relationships/hyperlink" Target="http://www.mccarter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05AD8-A39B-3B2A-1DDF-23B0A2BA5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et of icons with lines and a check mark&#10;&#10;AI-generated content may be incorrect.">
            <a:extLst>
              <a:ext uri="{FF2B5EF4-FFF2-40B4-BE49-F238E27FC236}">
                <a16:creationId xmlns:a16="http://schemas.microsoft.com/office/drawing/2014/main" id="{E3AD4792-8F36-97F5-6E65-3962699563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667" b="50000"/>
          <a:stretch/>
        </p:blipFill>
        <p:spPr>
          <a:xfrm>
            <a:off x="12650659" y="854094"/>
            <a:ext cx="5637341" cy="8578812"/>
          </a:xfrm>
          <a:prstGeom prst="rect">
            <a:avLst/>
          </a:prstGeom>
          <a:ln>
            <a:noFill/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15E60F-E83D-BA44-8F0B-DDAE7C669766}"/>
              </a:ext>
            </a:extLst>
          </p:cNvPr>
          <p:cNvCxnSpPr/>
          <p:nvPr/>
        </p:nvCxnSpPr>
        <p:spPr>
          <a:xfrm>
            <a:off x="1197820" y="5480740"/>
            <a:ext cx="4361155" cy="11097"/>
          </a:xfrm>
          <a:prstGeom prst="straightConnector1">
            <a:avLst/>
          </a:prstGeom>
          <a:ln w="28575">
            <a:solidFill>
              <a:srgbClr val="C2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pability and Services Overview">
            <a:extLst>
              <a:ext uri="{FF2B5EF4-FFF2-40B4-BE49-F238E27FC236}">
                <a16:creationId xmlns:a16="http://schemas.microsoft.com/office/drawing/2014/main" id="{482AF221-BD10-42FA-22CA-F2AF63EEF9BC}"/>
              </a:ext>
            </a:extLst>
          </p:cNvPr>
          <p:cNvSpPr/>
          <p:nvPr/>
        </p:nvSpPr>
        <p:spPr>
          <a:xfrm>
            <a:off x="1196540" y="4242417"/>
            <a:ext cx="9312873" cy="14247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5400" b="1" dirty="0">
                <a:solidFill>
                  <a:srgbClr val="C8A84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vs. </a:t>
            </a:r>
            <a:r>
              <a:rPr lang="en-US" sz="5400" b="1" dirty="0" err="1">
                <a:solidFill>
                  <a:srgbClr val="C8A84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CMMC</a:t>
            </a:r>
            <a:endParaRPr lang="en-US" sz="5400" dirty="0">
              <a:latin typeface="Neue Haas Grotesk Text Pro" panose="020B0504020202020204" pitchFamily="34" charset="0"/>
            </a:endParaRPr>
          </a:p>
          <a:p>
            <a:endParaRPr lang="en-US" sz="4400" b="1" dirty="0">
              <a:solidFill>
                <a:schemeClr val="bg1"/>
              </a:solidFill>
              <a:latin typeface="Neue Haas Grotesk Text Pro" panose="020B0504020202020204" pitchFamily="34" charset="0"/>
              <a:ea typeface="Sora Bold"/>
              <a:cs typeface="Mangal"/>
            </a:endParaRPr>
          </a:p>
        </p:txBody>
      </p:sp>
      <p:pic>
        <p:nvPicPr>
          <p:cNvPr id="13" name="Picture 1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64C4ACC8-AB59-5725-937B-2C18C99D2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408" y="1023520"/>
            <a:ext cx="3897183" cy="1381154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681CD2FD-32BF-1305-6EB0-182E64BB2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779A84E-C784-13AE-770A-962D5C33F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6962" y="3124024"/>
            <a:ext cx="11553697" cy="1068535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GSA Cybersecurity Requirements</a:t>
            </a:r>
            <a:endParaRPr lang="en-US" sz="5400" dirty="0">
              <a:latin typeface="Neue Haas Grotesk Text Pro" panose="020B0504020202020204" pitchFamily="34" charset="0"/>
            </a:endParaRPr>
          </a:p>
        </p:txBody>
      </p:sp>
      <p:sp>
        <p:nvSpPr>
          <p:cNvPr id="16" name="Text 3">
            <a:extLst>
              <a:ext uri="{FF2B5EF4-FFF2-40B4-BE49-F238E27FC236}">
                <a16:creationId xmlns:a16="http://schemas.microsoft.com/office/drawing/2014/main" id="{21A38F6D-9AD2-609A-DE95-B209A7987842}"/>
              </a:ext>
            </a:extLst>
          </p:cNvPr>
          <p:cNvSpPr/>
          <p:nvPr/>
        </p:nvSpPr>
        <p:spPr>
          <a:xfrm>
            <a:off x="1196539" y="6210995"/>
            <a:ext cx="10772573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dirty="0">
                <a:solidFill>
                  <a:srgbClr val="D6E4F7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What Contractors Need to Know</a:t>
            </a:r>
          </a:p>
          <a:p>
            <a:r>
              <a:rPr lang="en-US" sz="3600" i="1" dirty="0">
                <a:solidFill>
                  <a:srgbClr val="D6E4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45-Minute Briefing for Federal Contractors</a:t>
            </a:r>
            <a:endParaRPr lang="en-US" sz="3600" dirty="0"/>
          </a:p>
          <a:p>
            <a:pPr marL="0" indent="0">
              <a:buNone/>
            </a:pPr>
            <a:endParaRPr lang="en-US" sz="3600" dirty="0">
              <a:latin typeface="Neue Haas Grotesk Text Pro" panose="020B0504020202020204" pitchFamily="34" charset="0"/>
            </a:endParaRPr>
          </a:p>
        </p:txBody>
      </p:sp>
      <p:sp>
        <p:nvSpPr>
          <p:cNvPr id="17" name="Text 4">
            <a:extLst>
              <a:ext uri="{FF2B5EF4-FFF2-40B4-BE49-F238E27FC236}">
                <a16:creationId xmlns:a16="http://schemas.microsoft.com/office/drawing/2014/main" id="{47018705-D972-3DAB-149B-D907C21DDCA6}"/>
              </a:ext>
            </a:extLst>
          </p:cNvPr>
          <p:cNvSpPr/>
          <p:nvPr/>
        </p:nvSpPr>
        <p:spPr>
          <a:xfrm>
            <a:off x="-788109" y="6246298"/>
            <a:ext cx="78638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1400" dirty="0"/>
          </a:p>
        </p:txBody>
      </p:sp>
      <p:sp>
        <p:nvSpPr>
          <p:cNvPr id="18" name="Shape 5">
            <a:extLst>
              <a:ext uri="{FF2B5EF4-FFF2-40B4-BE49-F238E27FC236}">
                <a16:creationId xmlns:a16="http://schemas.microsoft.com/office/drawing/2014/main" id="{02EC22EA-4288-74D2-4D34-E9A1C8888255}"/>
              </a:ext>
            </a:extLst>
          </p:cNvPr>
          <p:cNvSpPr/>
          <p:nvPr/>
        </p:nvSpPr>
        <p:spPr>
          <a:xfrm>
            <a:off x="1251706" y="6905496"/>
            <a:ext cx="2468880" cy="1280160"/>
          </a:xfrm>
          <a:prstGeom prst="rect">
            <a:avLst/>
          </a:prstGeom>
          <a:solidFill>
            <a:srgbClr val="C2AD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Text 6">
            <a:extLst>
              <a:ext uri="{FF2B5EF4-FFF2-40B4-BE49-F238E27FC236}">
                <a16:creationId xmlns:a16="http://schemas.microsoft.com/office/drawing/2014/main" id="{507CB671-E322-2B25-0974-CBCFBCC21A94}"/>
              </a:ext>
            </a:extLst>
          </p:cNvPr>
          <p:cNvSpPr/>
          <p:nvPr/>
        </p:nvSpPr>
        <p:spPr>
          <a:xfrm>
            <a:off x="1343146" y="6969504"/>
            <a:ext cx="2286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6B1A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3600" dirty="0">
              <a:solidFill>
                <a:srgbClr val="6B1ADC"/>
              </a:solidFill>
            </a:endParaRPr>
          </a:p>
        </p:txBody>
      </p:sp>
      <p:sp>
        <p:nvSpPr>
          <p:cNvPr id="20" name="Text 7">
            <a:extLst>
              <a:ext uri="{FF2B5EF4-FFF2-40B4-BE49-F238E27FC236}">
                <a16:creationId xmlns:a16="http://schemas.microsoft.com/office/drawing/2014/main" id="{5F7B26FA-D71D-8357-60C5-E4B7A7F0C344}"/>
              </a:ext>
            </a:extLst>
          </p:cNvPr>
          <p:cNvSpPr/>
          <p:nvPr/>
        </p:nvSpPr>
        <p:spPr>
          <a:xfrm>
            <a:off x="1343146" y="7335264"/>
            <a:ext cx="22860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6B1A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GSA vs CMMC</a:t>
            </a:r>
            <a:endParaRPr lang="en-US" sz="1600" dirty="0">
              <a:solidFill>
                <a:srgbClr val="6B1ADC"/>
              </a:solidFill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rgbClr val="6B1A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Framework Comparison</a:t>
            </a:r>
            <a:endParaRPr lang="en-US" sz="1600" dirty="0">
              <a:solidFill>
                <a:srgbClr val="6B1ADC"/>
              </a:solidFill>
            </a:endParaRPr>
          </a:p>
        </p:txBody>
      </p:sp>
      <p:sp>
        <p:nvSpPr>
          <p:cNvPr id="21" name="Shape 8">
            <a:extLst>
              <a:ext uri="{FF2B5EF4-FFF2-40B4-BE49-F238E27FC236}">
                <a16:creationId xmlns:a16="http://schemas.microsoft.com/office/drawing/2014/main" id="{2132A113-B85E-65BD-6E6A-587A87E73447}"/>
              </a:ext>
            </a:extLst>
          </p:cNvPr>
          <p:cNvSpPr/>
          <p:nvPr/>
        </p:nvSpPr>
        <p:spPr>
          <a:xfrm>
            <a:off x="4086346" y="6905496"/>
            <a:ext cx="2468880" cy="1280160"/>
          </a:xfrm>
          <a:prstGeom prst="rect">
            <a:avLst/>
          </a:prstGeom>
          <a:solidFill>
            <a:srgbClr val="C2AD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Text 9">
            <a:extLst>
              <a:ext uri="{FF2B5EF4-FFF2-40B4-BE49-F238E27FC236}">
                <a16:creationId xmlns:a16="http://schemas.microsoft.com/office/drawing/2014/main" id="{F5840C7D-261E-F003-9BEC-FB21EA63D30F}"/>
              </a:ext>
            </a:extLst>
          </p:cNvPr>
          <p:cNvSpPr/>
          <p:nvPr/>
        </p:nvSpPr>
        <p:spPr>
          <a:xfrm>
            <a:off x="4177786" y="6969504"/>
            <a:ext cx="2286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6B1A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3600" dirty="0">
              <a:solidFill>
                <a:srgbClr val="6B1ADC"/>
              </a:solidFill>
            </a:endParaRPr>
          </a:p>
        </p:txBody>
      </p:sp>
      <p:sp>
        <p:nvSpPr>
          <p:cNvPr id="23" name="Text 10">
            <a:extLst>
              <a:ext uri="{FF2B5EF4-FFF2-40B4-BE49-F238E27FC236}">
                <a16:creationId xmlns:a16="http://schemas.microsoft.com/office/drawing/2014/main" id="{468460BE-EACD-A740-3706-8D39BB534B5B}"/>
              </a:ext>
            </a:extLst>
          </p:cNvPr>
          <p:cNvSpPr/>
          <p:nvPr/>
        </p:nvSpPr>
        <p:spPr>
          <a:xfrm>
            <a:off x="4177786" y="7335264"/>
            <a:ext cx="22860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6B1A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Handling CUI on</a:t>
            </a:r>
            <a:endParaRPr lang="en-US" sz="1600" dirty="0">
              <a:solidFill>
                <a:srgbClr val="6B1ADC"/>
              </a:solidFill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rgbClr val="6B1A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GSA Vehicles</a:t>
            </a:r>
            <a:endParaRPr lang="en-US" sz="1600" dirty="0">
              <a:solidFill>
                <a:srgbClr val="6B1ADC"/>
              </a:solidFill>
            </a:endParaRPr>
          </a:p>
        </p:txBody>
      </p:sp>
      <p:sp>
        <p:nvSpPr>
          <p:cNvPr id="24" name="Shape 11">
            <a:extLst>
              <a:ext uri="{FF2B5EF4-FFF2-40B4-BE49-F238E27FC236}">
                <a16:creationId xmlns:a16="http://schemas.microsoft.com/office/drawing/2014/main" id="{0FD36002-4D31-EB1F-5A31-D0D71044D08F}"/>
              </a:ext>
            </a:extLst>
          </p:cNvPr>
          <p:cNvSpPr/>
          <p:nvPr/>
        </p:nvSpPr>
        <p:spPr>
          <a:xfrm>
            <a:off x="6920986" y="6905496"/>
            <a:ext cx="2468880" cy="1280160"/>
          </a:xfrm>
          <a:prstGeom prst="rect">
            <a:avLst/>
          </a:prstGeom>
          <a:solidFill>
            <a:srgbClr val="C2AD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Text 12">
            <a:extLst>
              <a:ext uri="{FF2B5EF4-FFF2-40B4-BE49-F238E27FC236}">
                <a16:creationId xmlns:a16="http://schemas.microsoft.com/office/drawing/2014/main" id="{F46817AD-D271-6613-74FF-F8AE5EDB7723}"/>
              </a:ext>
            </a:extLst>
          </p:cNvPr>
          <p:cNvSpPr/>
          <p:nvPr/>
        </p:nvSpPr>
        <p:spPr>
          <a:xfrm>
            <a:off x="7012426" y="6969504"/>
            <a:ext cx="2286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6B1A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3600" dirty="0">
              <a:solidFill>
                <a:srgbClr val="6B1ADC"/>
              </a:solidFill>
            </a:endParaRPr>
          </a:p>
        </p:txBody>
      </p:sp>
      <p:sp>
        <p:nvSpPr>
          <p:cNvPr id="26" name="Text 13">
            <a:extLst>
              <a:ext uri="{FF2B5EF4-FFF2-40B4-BE49-F238E27FC236}">
                <a16:creationId xmlns:a16="http://schemas.microsoft.com/office/drawing/2014/main" id="{227BCAE0-72E3-CFB7-F229-B214C05FDF49}"/>
              </a:ext>
            </a:extLst>
          </p:cNvPr>
          <p:cNvSpPr/>
          <p:nvPr/>
        </p:nvSpPr>
        <p:spPr>
          <a:xfrm>
            <a:off x="7012426" y="7335264"/>
            <a:ext cx="22860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6B1A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Compliance Planning</a:t>
            </a:r>
            <a:endParaRPr lang="en-US" sz="1600" dirty="0">
              <a:solidFill>
                <a:srgbClr val="6B1ADC"/>
              </a:solidFill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rgbClr val="6B1A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&amp; Legal Counsel</a:t>
            </a:r>
            <a:endParaRPr lang="en-US" sz="1600" dirty="0">
              <a:solidFill>
                <a:srgbClr val="6B1ADC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829D44-B80B-081D-43B4-9814A07B451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720586" y="1059780"/>
            <a:ext cx="3264684" cy="11246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840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640080" y="0"/>
            <a:ext cx="1335024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5200" dirty="0">
              <a:latin typeface="Neue Haas Grotesk Text Pro" panose="020B05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14264640" y="329184"/>
            <a:ext cx="3657600" cy="731520"/>
          </a:xfrm>
          <a:prstGeom prst="rect">
            <a:avLst/>
          </a:prstGeom>
          <a:solidFill>
            <a:srgbClr val="C2AD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4264640" y="329184"/>
            <a:ext cx="3657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0F2044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SECTION IV</a:t>
            </a:r>
            <a:endParaRPr lang="en-US" dirty="0">
              <a:latin typeface="Neue Haas Grotesk Text Pro" panose="020B05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274320" y="1975103"/>
            <a:ext cx="3200400" cy="5356721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274320" y="1975104"/>
            <a:ext cx="3200400" cy="1316736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365760" y="1975104"/>
            <a:ext cx="3017520" cy="1316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2200" dirty="0">
              <a:latin typeface="Neue Haas Grotesk Text Pro" panose="020B0504020202020204" pitchFamily="34" charset="0"/>
            </a:endParaRPr>
          </a:p>
          <a:p>
            <a:pPr algn="ctr"/>
            <a:r>
              <a:rPr lang="en-US" sz="2200" b="1" dirty="0">
                <a:solidFill>
                  <a:srgbClr val="FFFFFF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PREPARE</a:t>
            </a:r>
            <a:endParaRPr lang="en-US" sz="2200" dirty="0">
              <a:latin typeface="Neue Haas Grotesk Text Pro" panose="020B05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457200" y="3401568"/>
            <a:ext cx="2834640" cy="5029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FIPS 199 security categorization</a:t>
            </a:r>
            <a:endParaRPr lang="en-US" sz="1900" dirty="0">
              <a:latin typeface="Neue Haas Grotesk Text Pro" panose="020B0504020202020204" pitchFamily="34" charset="0"/>
            </a:endParaRPr>
          </a:p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Identify information types</a:t>
            </a:r>
            <a:endParaRPr lang="en-US" sz="1900" dirty="0">
              <a:latin typeface="Neue Haas Grotesk Text Pro" panose="020B0504020202020204" pitchFamily="34" charset="0"/>
            </a:endParaRPr>
          </a:p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GSA-led kickoff meeting</a:t>
            </a:r>
            <a:endParaRPr lang="en-US" sz="1900" dirty="0">
              <a:latin typeface="Neue Haas Grotesk Text Pro" panose="020B0504020202020204" pitchFamily="34" charset="0"/>
            </a:endParaRPr>
          </a:p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Demonstrate critical capabilities</a:t>
            </a:r>
            <a:endParaRPr lang="en-US" sz="1900" dirty="0">
              <a:latin typeface="Neue Haas Grotesk Text Pro" panose="020B05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3840480" y="1975103"/>
            <a:ext cx="3200400" cy="5356721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3840480" y="1975104"/>
            <a:ext cx="3291840" cy="1316736"/>
          </a:xfrm>
          <a:prstGeom prst="rect">
            <a:avLst/>
          </a:prstGeom>
          <a:solidFill>
            <a:srgbClr val="6B1ADC"/>
          </a:solidFill>
          <a:ln/>
        </p:spPr>
        <p:txBody>
          <a:bodyPr wrap="square"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2200" dirty="0">
              <a:latin typeface="Neue Haas Grotesk Text Pro" panose="020B0504020202020204" pitchFamily="34" charset="0"/>
            </a:endParaRPr>
          </a:p>
          <a:p>
            <a:pPr algn="ctr"/>
            <a:r>
              <a:rPr lang="en-US" sz="2200" b="1" dirty="0">
                <a:solidFill>
                  <a:srgbClr val="FFFFFF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DOCUMENT</a:t>
            </a:r>
            <a:endParaRPr lang="en-US" sz="2200" dirty="0">
              <a:latin typeface="Neue Haas Grotesk Text Pro" panose="020B05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4023360" y="3401568"/>
            <a:ext cx="2834640" cy="5029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System Security &amp; Privacy Plan</a:t>
            </a:r>
            <a:endParaRPr lang="en-US" sz="1900" dirty="0">
              <a:latin typeface="Neue Haas Grotesk Text Pro" panose="020B0504020202020204" pitchFamily="34" charset="0"/>
            </a:endParaRPr>
          </a:p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Privacy Threshold Assessment</a:t>
            </a:r>
            <a:endParaRPr lang="en-US" sz="1900" dirty="0">
              <a:latin typeface="Neue Haas Grotesk Text Pro" panose="020B0504020202020204" pitchFamily="34" charset="0"/>
            </a:endParaRPr>
          </a:p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Privacy Impact Assessment</a:t>
            </a:r>
            <a:endParaRPr lang="en-US" sz="1900" dirty="0">
              <a:latin typeface="Neue Haas Grotesk Text Pro" panose="020B0504020202020204" pitchFamily="34" charset="0"/>
            </a:endParaRPr>
          </a:p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Architecture Review Checklist</a:t>
            </a:r>
            <a:endParaRPr lang="en-US" sz="1900" dirty="0">
              <a:latin typeface="Neue Haas Grotesk Text Pro" panose="020B0504020202020204" pitchFamily="34" charset="0"/>
            </a:endParaRPr>
          </a:p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Supply Chain Risk Mgmt Plan</a:t>
            </a:r>
            <a:endParaRPr lang="en-US" sz="1900" dirty="0">
              <a:latin typeface="Neue Haas Grotesk Text Pro" panose="020B05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406640" y="1975103"/>
            <a:ext cx="3200400" cy="5356721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406640" y="1975104"/>
            <a:ext cx="3200400" cy="1316736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7498080" y="1975104"/>
            <a:ext cx="3017520" cy="1316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2200" dirty="0">
              <a:latin typeface="Neue Haas Grotesk Text Pro" panose="020B0504020202020204" pitchFamily="34" charset="0"/>
            </a:endParaRPr>
          </a:p>
          <a:p>
            <a:pPr algn="ctr"/>
            <a:r>
              <a:rPr lang="en-US" sz="2200" b="1" dirty="0">
                <a:solidFill>
                  <a:srgbClr val="FFFFFF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ASSESS</a:t>
            </a:r>
            <a:endParaRPr lang="en-US" sz="2200" dirty="0">
              <a:latin typeface="Neue Haas Grotesk Text Pro" panose="020B05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589520" y="3401568"/>
            <a:ext cx="2834640" cy="5029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Independent 3rd-party assessment</a:t>
            </a:r>
            <a:endParaRPr lang="en-US" sz="1900" dirty="0">
              <a:latin typeface="Neue Haas Grotesk Text Pro" panose="020B0504020202020204" pitchFamily="34" charset="0"/>
            </a:endParaRPr>
          </a:p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(FedRAMP 3PAO or GSA-approved)</a:t>
            </a:r>
            <a:endParaRPr lang="en-US" sz="1900" dirty="0">
              <a:latin typeface="Neue Haas Grotesk Text Pro" panose="020B0504020202020204" pitchFamily="34" charset="0"/>
            </a:endParaRPr>
          </a:p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Document non-remediated vulns</a:t>
            </a:r>
            <a:endParaRPr lang="en-US" sz="1900" dirty="0">
              <a:latin typeface="Neue Haas Grotesk Text Pro" panose="020B0504020202020204" pitchFamily="34" charset="0"/>
            </a:endParaRPr>
          </a:p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Plans of Action &amp; Milestones</a:t>
            </a:r>
            <a:endParaRPr lang="en-US" sz="1900" dirty="0">
              <a:latin typeface="Neue Haas Grotesk Text Pro" panose="020B05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10972800" y="1975103"/>
            <a:ext cx="3200400" cy="5356721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10972800" y="1975104"/>
            <a:ext cx="3200400" cy="1316736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11064240" y="1975104"/>
            <a:ext cx="3017520" cy="1316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2200" dirty="0">
              <a:latin typeface="Neue Haas Grotesk Text Pro" panose="020B0504020202020204" pitchFamily="34" charset="0"/>
            </a:endParaRPr>
          </a:p>
          <a:p>
            <a:pPr algn="ctr"/>
            <a:r>
              <a:rPr lang="en-US" sz="2200" b="1" dirty="0">
                <a:solidFill>
                  <a:srgbClr val="FFFFFF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AUTHORIZE</a:t>
            </a:r>
            <a:endParaRPr lang="en-US" sz="2200" dirty="0">
              <a:latin typeface="Neue Haas Grotesk Text Pro" panose="020B05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11155680" y="3401568"/>
            <a:ext cx="2834640" cy="5029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GSA CISO reviews package</a:t>
            </a:r>
            <a:endParaRPr lang="en-US" sz="1900" dirty="0">
              <a:latin typeface="Neue Haas Grotesk Text Pro" panose="020B0504020202020204" pitchFamily="34" charset="0"/>
            </a:endParaRPr>
          </a:p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Memorandum for Record issued</a:t>
            </a:r>
            <a:endParaRPr lang="en-US" sz="1900" dirty="0">
              <a:latin typeface="Neue Haas Grotesk Text Pro" panose="020B0504020202020204" pitchFamily="34" charset="0"/>
            </a:endParaRPr>
          </a:p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(NOT a traditional ATO)</a:t>
            </a:r>
            <a:endParaRPr lang="en-US" sz="1900" dirty="0">
              <a:latin typeface="Neue Haas Grotesk Text Pro" panose="020B0504020202020204" pitchFamily="34" charset="0"/>
            </a:endParaRPr>
          </a:p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GSA OCISO approval at multiple checkpoints</a:t>
            </a:r>
            <a:endParaRPr lang="en-US" sz="1900" dirty="0">
              <a:latin typeface="Neue Haas Grotesk Text Pro" panose="020B0504020202020204" pitchFamily="34" charset="0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14538960" y="1975103"/>
            <a:ext cx="3200400" cy="5356721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14538960" y="1975104"/>
            <a:ext cx="3200400" cy="1316736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14630400" y="1975104"/>
            <a:ext cx="3017520" cy="1316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2200" dirty="0">
              <a:latin typeface="Neue Haas Grotesk Text Pro" panose="020B0504020202020204" pitchFamily="34" charset="0"/>
            </a:endParaRPr>
          </a:p>
          <a:p>
            <a:pPr algn="ctr"/>
            <a:r>
              <a:rPr lang="en-US" sz="2200" b="1" dirty="0">
                <a:solidFill>
                  <a:srgbClr val="FFFFFF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MONITOR</a:t>
            </a:r>
            <a:endParaRPr lang="en-US" sz="2200" dirty="0">
              <a:latin typeface="Neue Haas Grotesk Text Pro" panose="020B0504020202020204" pitchFamily="34" charset="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14721840" y="3401568"/>
            <a:ext cx="2834640" cy="5029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Quarterly vulnerability scan reports</a:t>
            </a:r>
            <a:endParaRPr lang="en-US" sz="1900" dirty="0">
              <a:latin typeface="Neue Haas Grotesk Text Pro" panose="020B0504020202020204" pitchFamily="34" charset="0"/>
            </a:endParaRPr>
          </a:p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Quarterly POA&amp;M updates</a:t>
            </a:r>
            <a:endParaRPr lang="en-US" sz="1900" dirty="0">
              <a:latin typeface="Neue Haas Grotesk Text Pro" panose="020B0504020202020204" pitchFamily="34" charset="0"/>
            </a:endParaRPr>
          </a:p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Annual SSPP, PTA, PIA updates</a:t>
            </a:r>
            <a:endParaRPr lang="en-US" sz="1900" dirty="0">
              <a:latin typeface="Neue Haas Grotesk Text Pro" panose="020B0504020202020204" pitchFamily="34" charset="0"/>
            </a:endParaRPr>
          </a:p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Annual penetration test recommended</a:t>
            </a:r>
            <a:endParaRPr lang="en-US" sz="1900" dirty="0">
              <a:latin typeface="Neue Haas Grotesk Text Pro" panose="020B0504020202020204" pitchFamily="34" charset="0"/>
            </a:endParaRPr>
          </a:p>
        </p:txBody>
      </p:sp>
      <p:sp>
        <p:nvSpPr>
          <p:cNvPr id="32" name="Text 30"/>
          <p:cNvSpPr/>
          <p:nvPr/>
        </p:nvSpPr>
        <p:spPr>
          <a:xfrm>
            <a:off x="548640" y="7340136"/>
            <a:ext cx="17190720" cy="1417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⚑  KEY TAKEAWAY:  </a:t>
            </a:r>
            <a:r>
              <a:rPr lang="en-US" sz="2200" dirty="0"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This is not a one-time audit. Each phase requires documented evidence, multiple rounds of GSA review, and ongoing monitoring obligations.</a:t>
            </a:r>
            <a:endParaRPr lang="en-US" sz="2200" dirty="0">
              <a:latin typeface="Neue Haas Grotesk Text Pro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60570-BE86-19AA-AEA6-80EC9D7D35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3391" y="379827"/>
            <a:ext cx="13426929" cy="745589"/>
          </a:xfrm>
        </p:spPr>
        <p:txBody>
          <a:bodyPr/>
          <a:lstStyle/>
          <a:p>
            <a:r>
              <a:rPr lang="en-US" dirty="0"/>
              <a:t>GSA's Five-Phase CUI Compliance Framework</a:t>
            </a:r>
          </a:p>
          <a:p>
            <a:endParaRPr lang="en-US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E0B345A4-76F8-BF8B-2260-6AC2E68B5271}"/>
              </a:ext>
            </a:extLst>
          </p:cNvPr>
          <p:cNvSpPr/>
          <p:nvPr/>
        </p:nvSpPr>
        <p:spPr>
          <a:xfrm>
            <a:off x="3383280" y="3526872"/>
            <a:ext cx="365760" cy="275573"/>
          </a:xfrm>
          <a:prstGeom prst="rightArrow">
            <a:avLst/>
          </a:prstGeom>
          <a:solidFill>
            <a:srgbClr val="6B1A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FDE66DAF-A43C-9C0E-BF25-77B9CD2B1BD8}"/>
              </a:ext>
            </a:extLst>
          </p:cNvPr>
          <p:cNvSpPr/>
          <p:nvPr/>
        </p:nvSpPr>
        <p:spPr>
          <a:xfrm>
            <a:off x="6949440" y="3526872"/>
            <a:ext cx="365760" cy="275573"/>
          </a:xfrm>
          <a:prstGeom prst="rightArrow">
            <a:avLst/>
          </a:prstGeom>
          <a:solidFill>
            <a:srgbClr val="6B1A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79151162-2CED-4B42-4C44-F5E2E6A9B659}"/>
              </a:ext>
            </a:extLst>
          </p:cNvPr>
          <p:cNvSpPr/>
          <p:nvPr/>
        </p:nvSpPr>
        <p:spPr>
          <a:xfrm>
            <a:off x="10507649" y="3526872"/>
            <a:ext cx="365760" cy="275573"/>
          </a:xfrm>
          <a:prstGeom prst="rightArrow">
            <a:avLst/>
          </a:prstGeom>
          <a:solidFill>
            <a:srgbClr val="6B1A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784F7499-0E11-EC7B-2016-A0489E893EDA}"/>
              </a:ext>
            </a:extLst>
          </p:cNvPr>
          <p:cNvSpPr/>
          <p:nvPr/>
        </p:nvSpPr>
        <p:spPr>
          <a:xfrm>
            <a:off x="14010199" y="3526872"/>
            <a:ext cx="365760" cy="275573"/>
          </a:xfrm>
          <a:prstGeom prst="rightArrow">
            <a:avLst/>
          </a:prstGeom>
          <a:solidFill>
            <a:srgbClr val="6B1A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14264640" y="329184"/>
            <a:ext cx="3657600" cy="731520"/>
          </a:xfrm>
          <a:prstGeom prst="rect">
            <a:avLst/>
          </a:prstGeom>
          <a:solidFill>
            <a:srgbClr val="C2AD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4264640" y="329184"/>
            <a:ext cx="3657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0F2044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SECTION IV</a:t>
            </a:r>
            <a:endParaRPr lang="en-US" dirty="0">
              <a:latin typeface="Neue Haas Grotesk Text Pro" panose="020B05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457200" y="2048256"/>
            <a:ext cx="9144000" cy="6949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8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9 'Showstopper' Controls</a:t>
            </a:r>
            <a:endParaRPr lang="en-US" sz="28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457200" y="2743200"/>
            <a:ext cx="91440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i="1" dirty="0"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Must be FULLY implemented. Cannot be deferred via POA&amp;M.</a:t>
            </a:r>
            <a:endParaRPr lang="en-US" sz="2200" dirty="0">
              <a:latin typeface="Neue Haas Grotesk Text Pro" panose="020B05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457200" y="3438144"/>
            <a:ext cx="8778240" cy="694944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457200" y="3438144"/>
            <a:ext cx="109728" cy="694944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31520" y="3438144"/>
            <a:ext cx="8321040" cy="6949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Multi-Factor Authentication (MFA)</a:t>
            </a:r>
            <a:endParaRPr lang="en-US" sz="2200" dirty="0">
              <a:latin typeface="Neue Haas Grotesk Text Pro" panose="020B05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457200" y="4279392"/>
            <a:ext cx="8778240" cy="694944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457200" y="4279392"/>
            <a:ext cx="109728" cy="694944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31520" y="4279392"/>
            <a:ext cx="8321040" cy="6949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Encryption of CUI at rest and in transit</a:t>
            </a:r>
            <a:endParaRPr lang="en-US" sz="2200" dirty="0">
              <a:latin typeface="Neue Haas Grotesk Text Pro" panose="020B05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457200" y="5120640"/>
            <a:ext cx="8778240" cy="694944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457200" y="5120640"/>
            <a:ext cx="109728" cy="694944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731520" y="5120640"/>
            <a:ext cx="8321040" cy="6949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Timely remediation of critical vulnerabilities</a:t>
            </a:r>
            <a:endParaRPr lang="en-US" sz="2200" dirty="0">
              <a:latin typeface="Neue Haas Grotesk Text Pro" panose="020B0504020202020204" pitchFamily="34" charset="0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457200" y="5961888"/>
            <a:ext cx="8778240" cy="694944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457200" y="5961888"/>
            <a:ext cx="109728" cy="694944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31520" y="5961888"/>
            <a:ext cx="8321040" cy="6949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Vulnerability monitoring / scanning</a:t>
            </a:r>
            <a:endParaRPr lang="en-US" sz="2200" dirty="0">
              <a:latin typeface="Neue Haas Grotesk Text Pro" panose="020B0504020202020204" pitchFamily="34" charset="0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457200" y="6803136"/>
            <a:ext cx="8778240" cy="694944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22" name="Shape 20"/>
          <p:cNvSpPr/>
          <p:nvPr/>
        </p:nvSpPr>
        <p:spPr>
          <a:xfrm>
            <a:off x="457200" y="6803136"/>
            <a:ext cx="109728" cy="694944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731520" y="6803136"/>
            <a:ext cx="8321040" cy="6949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Elimination of end-of-life systems</a:t>
            </a:r>
            <a:endParaRPr lang="en-US" sz="2200" dirty="0">
              <a:latin typeface="Neue Haas Grotesk Text Pro" panose="020B0504020202020204" pitchFamily="34" charset="0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457200" y="7644384"/>
            <a:ext cx="8778240" cy="694944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25" name="Shape 23"/>
          <p:cNvSpPr/>
          <p:nvPr/>
        </p:nvSpPr>
        <p:spPr>
          <a:xfrm>
            <a:off x="457200" y="7644384"/>
            <a:ext cx="109728" cy="694944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731520" y="7644384"/>
            <a:ext cx="8321040" cy="6949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Flaw remediation processes</a:t>
            </a:r>
            <a:endParaRPr lang="en-US" sz="2200" dirty="0">
              <a:latin typeface="Neue Haas Grotesk Text Pro" panose="020B0504020202020204" pitchFamily="34" charset="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10058400" y="2048256"/>
            <a:ext cx="7772400" cy="6949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8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Incident Reporting Timeline</a:t>
            </a:r>
            <a:endParaRPr lang="en-US" sz="28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28" name="Shape 26"/>
          <p:cNvSpPr/>
          <p:nvPr/>
        </p:nvSpPr>
        <p:spPr>
          <a:xfrm>
            <a:off x="10058400" y="2926080"/>
            <a:ext cx="7772400" cy="2377440"/>
          </a:xfrm>
          <a:prstGeom prst="rect">
            <a:avLst/>
          </a:prstGeom>
          <a:solidFill>
            <a:srgbClr val="6B1ADC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10332720" y="3072384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rgbClr val="FFFFFF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CMMC / DoD</a:t>
            </a:r>
            <a:endParaRPr lang="en-US" sz="2400" dirty="0">
              <a:latin typeface="Neue Haas Grotesk Text Pro" panose="020B0504020202020204" pitchFamily="34" charset="0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10332720" y="3621024"/>
            <a:ext cx="36576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000" b="1" dirty="0">
                <a:solidFill>
                  <a:srgbClr val="FFFFFF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72 hrs</a:t>
            </a:r>
            <a:endParaRPr lang="en-US" sz="8000" dirty="0">
              <a:latin typeface="Neue Haas Grotesk Text Pro" panose="020B0504020202020204" pitchFamily="34" charset="0"/>
            </a:endParaRPr>
          </a:p>
        </p:txBody>
      </p:sp>
      <p:sp>
        <p:nvSpPr>
          <p:cNvPr id="31" name="Text 29"/>
          <p:cNvSpPr/>
          <p:nvPr/>
        </p:nvSpPr>
        <p:spPr>
          <a:xfrm>
            <a:off x="13807440" y="3621024"/>
            <a:ext cx="384048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dirty="0">
                <a:solidFill>
                  <a:srgbClr val="D6E4F7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DFARS 252.204-7012</a:t>
            </a:r>
            <a:endParaRPr lang="en-US" sz="2000" dirty="0">
              <a:latin typeface="Neue Haas Grotesk Text Pro" panose="020B0504020202020204" pitchFamily="34" charset="0"/>
            </a:endParaRPr>
          </a:p>
        </p:txBody>
      </p:sp>
      <p:sp>
        <p:nvSpPr>
          <p:cNvPr id="32" name="Shape 30"/>
          <p:cNvSpPr/>
          <p:nvPr/>
        </p:nvSpPr>
        <p:spPr>
          <a:xfrm>
            <a:off x="10058400" y="5518346"/>
            <a:ext cx="7772400" cy="2377440"/>
          </a:xfrm>
          <a:prstGeom prst="rect">
            <a:avLst/>
          </a:prstGeom>
          <a:solidFill>
            <a:srgbClr val="C2AD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33" name="Text 31"/>
          <p:cNvSpPr/>
          <p:nvPr/>
        </p:nvSpPr>
        <p:spPr>
          <a:xfrm>
            <a:off x="10332720" y="5907024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rgbClr val="FFFFFF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GSA</a:t>
            </a:r>
            <a:endParaRPr lang="en-US" sz="2400" dirty="0">
              <a:latin typeface="Neue Haas Grotesk Text Pro" panose="020B0504020202020204" pitchFamily="34" charset="0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10332720" y="6455664"/>
            <a:ext cx="36576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000" b="1" dirty="0">
                <a:solidFill>
                  <a:srgbClr val="FFFFFF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1 hr</a:t>
            </a:r>
            <a:endParaRPr lang="en-US" sz="8000" dirty="0">
              <a:latin typeface="Neue Haas Grotesk Text Pro" panose="020B0504020202020204" pitchFamily="34" charset="0"/>
            </a:endParaRPr>
          </a:p>
        </p:txBody>
      </p:sp>
      <p:sp>
        <p:nvSpPr>
          <p:cNvPr id="35" name="Text 33"/>
          <p:cNvSpPr/>
          <p:nvPr/>
        </p:nvSpPr>
        <p:spPr>
          <a:xfrm>
            <a:off x="13807440" y="6455664"/>
            <a:ext cx="384048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One of the most aggressive in federal contracting</a:t>
            </a:r>
            <a:endParaRPr lang="en-US" sz="20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36" name="Text 34"/>
          <p:cNvSpPr/>
          <p:nvPr/>
        </p:nvSpPr>
        <p:spPr>
          <a:xfrm>
            <a:off x="10058400" y="7955280"/>
            <a:ext cx="7772400" cy="7680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b="1" i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You cannot investigate before reporting. You report while the fire is still burning.</a:t>
            </a:r>
            <a:endParaRPr lang="en-US" sz="22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6E17A864-3756-9A55-B05D-F13CC21506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3391" y="379827"/>
            <a:ext cx="13244049" cy="745589"/>
          </a:xfrm>
        </p:spPr>
        <p:txBody>
          <a:bodyPr/>
          <a:lstStyle/>
          <a:p>
            <a:r>
              <a:rPr lang="en-US" dirty="0"/>
              <a:t>Showstopper Controls &amp; the 1-Hour Reporting Rule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640080" y="0"/>
            <a:ext cx="1335024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5200" dirty="0">
              <a:latin typeface="Neue Haas Grotesk Text Pro" panose="020B05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14264640" y="329184"/>
            <a:ext cx="3657600" cy="731520"/>
          </a:xfrm>
          <a:prstGeom prst="rect">
            <a:avLst/>
          </a:prstGeom>
          <a:solidFill>
            <a:srgbClr val="C2AD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4264640" y="329184"/>
            <a:ext cx="3657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0F2044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SECTION V</a:t>
            </a:r>
            <a:endParaRPr lang="en-US" dirty="0">
              <a:latin typeface="Neue Haas Grotesk Text Pro" panose="020B05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329184" y="1572768"/>
            <a:ext cx="4023360" cy="694944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12064" y="1572768"/>
            <a:ext cx="3840480" cy="6949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b="1" dirty="0">
                <a:solidFill>
                  <a:srgbClr val="FFFFFF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CATEGORY</a:t>
            </a:r>
            <a:endParaRPr lang="en-US" sz="2200" dirty="0">
              <a:latin typeface="Neue Haas Grotesk Text Pro" panose="020B05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4389120" y="1572768"/>
            <a:ext cx="6858000" cy="694944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4572000" y="1572768"/>
            <a:ext cx="6675120" cy="6949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b="1" dirty="0">
                <a:solidFill>
                  <a:srgbClr val="FFFFFF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CMMC (DoD)</a:t>
            </a:r>
            <a:endParaRPr lang="en-US" sz="2200" dirty="0">
              <a:latin typeface="Neue Haas Grotesk Text Pro" panose="020B05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11338560" y="1572768"/>
            <a:ext cx="6858000" cy="694944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1521440" y="1572768"/>
            <a:ext cx="6675120" cy="6949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b="1" dirty="0">
                <a:solidFill>
                  <a:srgbClr val="FFFFFF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GSA GUIDE</a:t>
            </a:r>
            <a:endParaRPr lang="en-US" sz="2200" dirty="0">
              <a:latin typeface="Neue Haas Grotesk Text Pro" panose="020B05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329184" y="2304288"/>
            <a:ext cx="4023360" cy="685800"/>
          </a:xfrm>
          <a:prstGeom prst="rect">
            <a:avLst/>
          </a:prstGeom>
          <a:solidFill>
            <a:srgbClr val="ECE6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4389120" y="2304288"/>
            <a:ext cx="6858000" cy="685800"/>
          </a:xfrm>
          <a:prstGeom prst="rect">
            <a:avLst/>
          </a:prstGeom>
          <a:solidFill>
            <a:srgbClr val="ECE6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11338560" y="2304288"/>
            <a:ext cx="6858000" cy="685800"/>
          </a:xfrm>
          <a:prstGeom prst="rect">
            <a:avLst/>
          </a:prstGeom>
          <a:solidFill>
            <a:srgbClr val="ECE6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512064" y="2304288"/>
            <a:ext cx="38404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b="1" dirty="0">
                <a:solidFill>
                  <a:srgbClr val="0F2044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NIST Baseline</a:t>
            </a:r>
            <a:endParaRPr lang="en-US" sz="2000" dirty="0">
              <a:latin typeface="Neue Haas Grotesk Text Pro" panose="020B05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4572000" y="2304288"/>
            <a:ext cx="65836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NIST SP 800-171 Rev. 2</a:t>
            </a:r>
            <a:endParaRPr lang="en-US" sz="20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1521440" y="2304288"/>
            <a:ext cx="65836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dirty="0"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NIST SP 800-171 Rev. 3</a:t>
            </a:r>
            <a:endParaRPr lang="en-US" sz="2000" dirty="0">
              <a:latin typeface="Neue Haas Grotesk Text Pro" panose="020B05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329184" y="3008376"/>
            <a:ext cx="4023360" cy="685800"/>
          </a:xfrm>
          <a:prstGeom prst="rect">
            <a:avLst/>
          </a:prstGeom>
          <a:solidFill>
            <a:srgbClr val="C2AD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4389120" y="3008376"/>
            <a:ext cx="6858000" cy="685800"/>
          </a:xfrm>
          <a:prstGeom prst="rect">
            <a:avLst/>
          </a:prstGeom>
          <a:solidFill>
            <a:srgbClr val="C2AD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11338560" y="3008376"/>
            <a:ext cx="6858000" cy="685800"/>
          </a:xfrm>
          <a:prstGeom prst="rect">
            <a:avLst/>
          </a:prstGeom>
          <a:solidFill>
            <a:srgbClr val="C2AD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512064" y="3008376"/>
            <a:ext cx="38404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b="1" dirty="0">
                <a:solidFill>
                  <a:srgbClr val="0F2044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Assessment Body</a:t>
            </a:r>
            <a:endParaRPr lang="en-US" sz="2000" dirty="0">
              <a:latin typeface="Neue Haas Grotesk Text Pro" panose="020B05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4572000" y="3008376"/>
            <a:ext cx="65836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Accredited C3PAOs (Cyber AB)</a:t>
            </a:r>
            <a:endParaRPr lang="en-US" sz="20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11521440" y="3008376"/>
            <a:ext cx="65836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dirty="0"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FedRAMP 3PAOs (GSA-approved)</a:t>
            </a:r>
            <a:endParaRPr lang="en-US" sz="2000" dirty="0">
              <a:latin typeface="Neue Haas Grotesk Text Pro" panose="020B0504020202020204" pitchFamily="34" charset="0"/>
            </a:endParaRPr>
          </a:p>
        </p:txBody>
      </p:sp>
      <p:sp>
        <p:nvSpPr>
          <p:cNvPr id="25" name="Shape 23"/>
          <p:cNvSpPr/>
          <p:nvPr/>
        </p:nvSpPr>
        <p:spPr>
          <a:xfrm>
            <a:off x="329184" y="3712464"/>
            <a:ext cx="4023360" cy="685800"/>
          </a:xfrm>
          <a:prstGeom prst="rect">
            <a:avLst/>
          </a:prstGeom>
          <a:solidFill>
            <a:srgbClr val="ECE6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26" name="Shape 24"/>
          <p:cNvSpPr/>
          <p:nvPr/>
        </p:nvSpPr>
        <p:spPr>
          <a:xfrm>
            <a:off x="4389120" y="3712464"/>
            <a:ext cx="6858000" cy="685800"/>
          </a:xfrm>
          <a:prstGeom prst="rect">
            <a:avLst/>
          </a:prstGeom>
          <a:solidFill>
            <a:srgbClr val="ECE6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27" name="Shape 25"/>
          <p:cNvSpPr/>
          <p:nvPr/>
        </p:nvSpPr>
        <p:spPr>
          <a:xfrm>
            <a:off x="11338560" y="3712464"/>
            <a:ext cx="6858000" cy="685800"/>
          </a:xfrm>
          <a:prstGeom prst="rect">
            <a:avLst/>
          </a:prstGeom>
          <a:solidFill>
            <a:srgbClr val="ECE6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512064" y="3712464"/>
            <a:ext cx="38404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b="1" dirty="0">
                <a:solidFill>
                  <a:srgbClr val="0F2044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Phased Rollout</a:t>
            </a:r>
            <a:endParaRPr lang="en-US" sz="2000" dirty="0">
              <a:latin typeface="Neue Haas Grotesk Text Pro" panose="020B0504020202020204" pitchFamily="34" charset="0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4572000" y="3712464"/>
            <a:ext cx="65836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3-year phase-in through Nov. 2028</a:t>
            </a:r>
            <a:endParaRPr lang="en-US" sz="20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11521440" y="3712464"/>
            <a:ext cx="65836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dirty="0"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No transition period — immediate</a:t>
            </a:r>
            <a:endParaRPr lang="en-US" sz="2000" dirty="0">
              <a:latin typeface="Neue Haas Grotesk Text Pro" panose="020B0504020202020204" pitchFamily="34" charset="0"/>
            </a:endParaRPr>
          </a:p>
        </p:txBody>
      </p:sp>
      <p:sp>
        <p:nvSpPr>
          <p:cNvPr id="31" name="Shape 29"/>
          <p:cNvSpPr/>
          <p:nvPr/>
        </p:nvSpPr>
        <p:spPr>
          <a:xfrm>
            <a:off x="329184" y="4416552"/>
            <a:ext cx="4023360" cy="685800"/>
          </a:xfrm>
          <a:prstGeom prst="rect">
            <a:avLst/>
          </a:prstGeom>
          <a:solidFill>
            <a:srgbClr val="C2AD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32" name="Shape 30"/>
          <p:cNvSpPr/>
          <p:nvPr/>
        </p:nvSpPr>
        <p:spPr>
          <a:xfrm>
            <a:off x="4389120" y="4416552"/>
            <a:ext cx="6858000" cy="685800"/>
          </a:xfrm>
          <a:prstGeom prst="rect">
            <a:avLst/>
          </a:prstGeom>
          <a:solidFill>
            <a:srgbClr val="C2AD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33" name="Shape 31"/>
          <p:cNvSpPr/>
          <p:nvPr/>
        </p:nvSpPr>
        <p:spPr>
          <a:xfrm>
            <a:off x="11338560" y="4416552"/>
            <a:ext cx="6858000" cy="685800"/>
          </a:xfrm>
          <a:prstGeom prst="rect">
            <a:avLst/>
          </a:prstGeom>
          <a:solidFill>
            <a:srgbClr val="C2AD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512064" y="4416552"/>
            <a:ext cx="38404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b="1" dirty="0">
                <a:solidFill>
                  <a:srgbClr val="0F2044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Incident Reporting</a:t>
            </a:r>
            <a:endParaRPr lang="en-US" sz="2000" dirty="0">
              <a:latin typeface="Neue Haas Grotesk Text Pro" panose="020B0504020202020204" pitchFamily="34" charset="0"/>
            </a:endParaRPr>
          </a:p>
        </p:txBody>
      </p:sp>
      <p:sp>
        <p:nvSpPr>
          <p:cNvPr id="35" name="Text 33"/>
          <p:cNvSpPr/>
          <p:nvPr/>
        </p:nvSpPr>
        <p:spPr>
          <a:xfrm>
            <a:off x="4572000" y="4416552"/>
            <a:ext cx="65836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72 hours (DFARS 252.204-7012)</a:t>
            </a:r>
            <a:endParaRPr lang="en-US" sz="20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36" name="Text 34"/>
          <p:cNvSpPr/>
          <p:nvPr/>
        </p:nvSpPr>
        <p:spPr>
          <a:xfrm>
            <a:off x="11521440" y="4416552"/>
            <a:ext cx="65836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dirty="0"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1 hour of discovery</a:t>
            </a:r>
            <a:endParaRPr lang="en-US" sz="2000" dirty="0">
              <a:latin typeface="Neue Haas Grotesk Text Pro" panose="020B0504020202020204" pitchFamily="34" charset="0"/>
            </a:endParaRPr>
          </a:p>
        </p:txBody>
      </p:sp>
      <p:sp>
        <p:nvSpPr>
          <p:cNvPr id="37" name="Shape 35"/>
          <p:cNvSpPr/>
          <p:nvPr/>
        </p:nvSpPr>
        <p:spPr>
          <a:xfrm>
            <a:off x="329184" y="5120640"/>
            <a:ext cx="4023360" cy="685800"/>
          </a:xfrm>
          <a:prstGeom prst="rect">
            <a:avLst/>
          </a:prstGeom>
          <a:solidFill>
            <a:srgbClr val="ECE6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38" name="Shape 36"/>
          <p:cNvSpPr/>
          <p:nvPr/>
        </p:nvSpPr>
        <p:spPr>
          <a:xfrm>
            <a:off x="4389120" y="5120640"/>
            <a:ext cx="6858000" cy="685800"/>
          </a:xfrm>
          <a:prstGeom prst="rect">
            <a:avLst/>
          </a:prstGeom>
          <a:solidFill>
            <a:srgbClr val="ECE6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39" name="Shape 37"/>
          <p:cNvSpPr/>
          <p:nvPr/>
        </p:nvSpPr>
        <p:spPr>
          <a:xfrm>
            <a:off x="11338560" y="5120640"/>
            <a:ext cx="6858000" cy="685800"/>
          </a:xfrm>
          <a:prstGeom prst="rect">
            <a:avLst/>
          </a:prstGeom>
          <a:solidFill>
            <a:srgbClr val="ECE6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40" name="Text 38"/>
          <p:cNvSpPr/>
          <p:nvPr/>
        </p:nvSpPr>
        <p:spPr>
          <a:xfrm>
            <a:off x="512064" y="5120640"/>
            <a:ext cx="38404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b="1" dirty="0">
                <a:solidFill>
                  <a:srgbClr val="0F2044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Self-Attestation</a:t>
            </a:r>
            <a:endParaRPr lang="en-US" sz="2000" dirty="0">
              <a:latin typeface="Neue Haas Grotesk Text Pro" panose="020B0504020202020204" pitchFamily="34" charset="0"/>
            </a:endParaRPr>
          </a:p>
        </p:txBody>
      </p:sp>
      <p:sp>
        <p:nvSpPr>
          <p:cNvPr id="41" name="Text 39"/>
          <p:cNvSpPr/>
          <p:nvPr/>
        </p:nvSpPr>
        <p:spPr>
          <a:xfrm>
            <a:off x="4572000" y="5120640"/>
            <a:ext cx="65836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Level 1 &amp; some Level 2 allowed</a:t>
            </a:r>
            <a:endParaRPr lang="en-US" sz="20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42" name="Text 40"/>
          <p:cNvSpPr/>
          <p:nvPr/>
        </p:nvSpPr>
        <p:spPr>
          <a:xfrm>
            <a:off x="11521440" y="5120640"/>
            <a:ext cx="65836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dirty="0"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No self-attestation pathway</a:t>
            </a:r>
            <a:endParaRPr lang="en-US" sz="2000" dirty="0">
              <a:latin typeface="Neue Haas Grotesk Text Pro" panose="020B0504020202020204" pitchFamily="34" charset="0"/>
            </a:endParaRPr>
          </a:p>
        </p:txBody>
      </p:sp>
      <p:sp>
        <p:nvSpPr>
          <p:cNvPr id="43" name="Shape 41"/>
          <p:cNvSpPr/>
          <p:nvPr/>
        </p:nvSpPr>
        <p:spPr>
          <a:xfrm>
            <a:off x="329184" y="5824728"/>
            <a:ext cx="4023360" cy="685800"/>
          </a:xfrm>
          <a:prstGeom prst="rect">
            <a:avLst/>
          </a:prstGeom>
          <a:solidFill>
            <a:srgbClr val="C2AD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44" name="Shape 42"/>
          <p:cNvSpPr/>
          <p:nvPr/>
        </p:nvSpPr>
        <p:spPr>
          <a:xfrm>
            <a:off x="4389120" y="5824728"/>
            <a:ext cx="6858000" cy="685800"/>
          </a:xfrm>
          <a:prstGeom prst="rect">
            <a:avLst/>
          </a:prstGeom>
          <a:solidFill>
            <a:srgbClr val="C2AD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45" name="Shape 43"/>
          <p:cNvSpPr/>
          <p:nvPr/>
        </p:nvSpPr>
        <p:spPr>
          <a:xfrm>
            <a:off x="11338560" y="5824728"/>
            <a:ext cx="6858000" cy="685800"/>
          </a:xfrm>
          <a:prstGeom prst="rect">
            <a:avLst/>
          </a:prstGeom>
          <a:solidFill>
            <a:srgbClr val="C2AD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46" name="Text 44"/>
          <p:cNvSpPr/>
          <p:nvPr/>
        </p:nvSpPr>
        <p:spPr>
          <a:xfrm>
            <a:off x="512064" y="5824728"/>
            <a:ext cx="38404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b="1" dirty="0">
                <a:solidFill>
                  <a:srgbClr val="0F2044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Authorization Type</a:t>
            </a:r>
            <a:endParaRPr lang="en-US" sz="2000" dirty="0">
              <a:latin typeface="Neue Haas Grotesk Text Pro" panose="020B0504020202020204" pitchFamily="34" charset="0"/>
            </a:endParaRPr>
          </a:p>
        </p:txBody>
      </p:sp>
      <p:sp>
        <p:nvSpPr>
          <p:cNvPr id="47" name="Text 45"/>
          <p:cNvSpPr/>
          <p:nvPr/>
        </p:nvSpPr>
        <p:spPr>
          <a:xfrm>
            <a:off x="4572000" y="5824728"/>
            <a:ext cx="65836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CMMC certification level issued</a:t>
            </a:r>
            <a:endParaRPr lang="en-US" sz="20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48" name="Text 46"/>
          <p:cNvSpPr/>
          <p:nvPr/>
        </p:nvSpPr>
        <p:spPr>
          <a:xfrm>
            <a:off x="11521440" y="5824728"/>
            <a:ext cx="65836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dirty="0"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Memorandum for Record (MFR)</a:t>
            </a:r>
            <a:endParaRPr lang="en-US" sz="2000" dirty="0">
              <a:latin typeface="Neue Haas Grotesk Text Pro" panose="020B0504020202020204" pitchFamily="34" charset="0"/>
            </a:endParaRPr>
          </a:p>
        </p:txBody>
      </p:sp>
      <p:sp>
        <p:nvSpPr>
          <p:cNvPr id="49" name="Shape 47"/>
          <p:cNvSpPr/>
          <p:nvPr/>
        </p:nvSpPr>
        <p:spPr>
          <a:xfrm>
            <a:off x="329184" y="6528816"/>
            <a:ext cx="4023360" cy="685800"/>
          </a:xfrm>
          <a:prstGeom prst="rect">
            <a:avLst/>
          </a:prstGeom>
          <a:solidFill>
            <a:srgbClr val="ECE6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50" name="Shape 48"/>
          <p:cNvSpPr/>
          <p:nvPr/>
        </p:nvSpPr>
        <p:spPr>
          <a:xfrm>
            <a:off x="4389120" y="6528816"/>
            <a:ext cx="6858000" cy="685800"/>
          </a:xfrm>
          <a:prstGeom prst="rect">
            <a:avLst/>
          </a:prstGeom>
          <a:solidFill>
            <a:srgbClr val="ECE6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51" name="Shape 49"/>
          <p:cNvSpPr/>
          <p:nvPr/>
        </p:nvSpPr>
        <p:spPr>
          <a:xfrm>
            <a:off x="11338560" y="6528816"/>
            <a:ext cx="6858000" cy="685800"/>
          </a:xfrm>
          <a:prstGeom prst="rect">
            <a:avLst/>
          </a:prstGeom>
          <a:solidFill>
            <a:srgbClr val="ECE6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52" name="Text 50"/>
          <p:cNvSpPr/>
          <p:nvPr/>
        </p:nvSpPr>
        <p:spPr>
          <a:xfrm>
            <a:off x="512064" y="6528816"/>
            <a:ext cx="38404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b="1" dirty="0">
                <a:solidFill>
                  <a:srgbClr val="0F2044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Compliance Scope</a:t>
            </a:r>
            <a:endParaRPr lang="en-US" sz="2000" dirty="0">
              <a:latin typeface="Neue Haas Grotesk Text Pro" panose="020B0504020202020204" pitchFamily="34" charset="0"/>
            </a:endParaRPr>
          </a:p>
        </p:txBody>
      </p:sp>
      <p:sp>
        <p:nvSpPr>
          <p:cNvPr id="53" name="Text 51"/>
          <p:cNvSpPr/>
          <p:nvPr/>
        </p:nvSpPr>
        <p:spPr>
          <a:xfrm>
            <a:off x="4572000" y="6528816"/>
            <a:ext cx="65836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Entire contractor system (or CUI boundary)</a:t>
            </a:r>
            <a:endParaRPr lang="en-US" sz="20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54" name="Text 52"/>
          <p:cNvSpPr/>
          <p:nvPr/>
        </p:nvSpPr>
        <p:spPr>
          <a:xfrm>
            <a:off x="11521440" y="6528816"/>
            <a:ext cx="65836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dirty="0"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Only CUI-processing system portions</a:t>
            </a:r>
            <a:endParaRPr lang="en-US" sz="2000" dirty="0">
              <a:latin typeface="Neue Haas Grotesk Text Pro" panose="020B0504020202020204" pitchFamily="34" charset="0"/>
            </a:endParaRPr>
          </a:p>
        </p:txBody>
      </p:sp>
      <p:sp>
        <p:nvSpPr>
          <p:cNvPr id="55" name="Shape 53"/>
          <p:cNvSpPr/>
          <p:nvPr/>
        </p:nvSpPr>
        <p:spPr>
          <a:xfrm>
            <a:off x="329184" y="7232904"/>
            <a:ext cx="4023360" cy="685800"/>
          </a:xfrm>
          <a:prstGeom prst="rect">
            <a:avLst/>
          </a:prstGeom>
          <a:solidFill>
            <a:srgbClr val="C2AD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56" name="Shape 54"/>
          <p:cNvSpPr/>
          <p:nvPr/>
        </p:nvSpPr>
        <p:spPr>
          <a:xfrm>
            <a:off x="4389120" y="7232904"/>
            <a:ext cx="6858000" cy="685800"/>
          </a:xfrm>
          <a:prstGeom prst="rect">
            <a:avLst/>
          </a:prstGeom>
          <a:solidFill>
            <a:srgbClr val="C2AD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57" name="Shape 55"/>
          <p:cNvSpPr/>
          <p:nvPr/>
        </p:nvSpPr>
        <p:spPr>
          <a:xfrm>
            <a:off x="11338560" y="7232904"/>
            <a:ext cx="6858000" cy="685800"/>
          </a:xfrm>
          <a:prstGeom prst="rect">
            <a:avLst/>
          </a:prstGeom>
          <a:solidFill>
            <a:srgbClr val="C2AD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58" name="Text 56"/>
          <p:cNvSpPr/>
          <p:nvPr/>
        </p:nvSpPr>
        <p:spPr>
          <a:xfrm>
            <a:off x="512064" y="7232904"/>
            <a:ext cx="38404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b="1" dirty="0">
                <a:solidFill>
                  <a:srgbClr val="0F2044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SPRS Reporting</a:t>
            </a:r>
            <a:endParaRPr lang="en-US" sz="2000" dirty="0">
              <a:latin typeface="Neue Haas Grotesk Text Pro" panose="020B0504020202020204" pitchFamily="34" charset="0"/>
            </a:endParaRPr>
          </a:p>
        </p:txBody>
      </p:sp>
      <p:sp>
        <p:nvSpPr>
          <p:cNvPr id="59" name="Text 57"/>
          <p:cNvSpPr/>
          <p:nvPr/>
        </p:nvSpPr>
        <p:spPr>
          <a:xfrm>
            <a:off x="4572000" y="7232904"/>
            <a:ext cx="65836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Required — score posted to SPRS</a:t>
            </a:r>
            <a:endParaRPr lang="en-US" sz="20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60" name="Text 58"/>
          <p:cNvSpPr/>
          <p:nvPr/>
        </p:nvSpPr>
        <p:spPr>
          <a:xfrm>
            <a:off x="11521440" y="7232904"/>
            <a:ext cx="65836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dirty="0"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No equivalent SPRS requirement yet</a:t>
            </a:r>
            <a:endParaRPr lang="en-US" sz="2000" dirty="0">
              <a:latin typeface="Neue Haas Grotesk Text Pro" panose="020B0504020202020204" pitchFamily="34" charset="0"/>
            </a:endParaRPr>
          </a:p>
        </p:txBody>
      </p:sp>
      <p:sp>
        <p:nvSpPr>
          <p:cNvPr id="61" name="Shape 59"/>
          <p:cNvSpPr/>
          <p:nvPr/>
        </p:nvSpPr>
        <p:spPr>
          <a:xfrm>
            <a:off x="329184" y="7936992"/>
            <a:ext cx="4023360" cy="685800"/>
          </a:xfrm>
          <a:prstGeom prst="rect">
            <a:avLst/>
          </a:prstGeom>
          <a:solidFill>
            <a:srgbClr val="ECE6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62" name="Shape 60"/>
          <p:cNvSpPr/>
          <p:nvPr/>
        </p:nvSpPr>
        <p:spPr>
          <a:xfrm>
            <a:off x="4389120" y="7936992"/>
            <a:ext cx="6858000" cy="685800"/>
          </a:xfrm>
          <a:prstGeom prst="rect">
            <a:avLst/>
          </a:prstGeom>
          <a:solidFill>
            <a:srgbClr val="ECE6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63" name="Shape 61"/>
          <p:cNvSpPr/>
          <p:nvPr/>
        </p:nvSpPr>
        <p:spPr>
          <a:xfrm>
            <a:off x="11338560" y="7936992"/>
            <a:ext cx="6858000" cy="685800"/>
          </a:xfrm>
          <a:prstGeom prst="rect">
            <a:avLst/>
          </a:prstGeom>
          <a:solidFill>
            <a:srgbClr val="ECE6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64" name="Text 62"/>
          <p:cNvSpPr/>
          <p:nvPr/>
        </p:nvSpPr>
        <p:spPr>
          <a:xfrm>
            <a:off x="512064" y="7936992"/>
            <a:ext cx="38404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b="1" dirty="0">
                <a:solidFill>
                  <a:srgbClr val="0F2044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Rulemaking Process</a:t>
            </a:r>
            <a:endParaRPr lang="en-US" sz="2000" dirty="0">
              <a:latin typeface="Neue Haas Grotesk Text Pro" panose="020B0504020202020204" pitchFamily="34" charset="0"/>
            </a:endParaRPr>
          </a:p>
        </p:txBody>
      </p:sp>
      <p:sp>
        <p:nvSpPr>
          <p:cNvPr id="65" name="Text 63"/>
          <p:cNvSpPr/>
          <p:nvPr/>
        </p:nvSpPr>
        <p:spPr>
          <a:xfrm>
            <a:off x="4572000" y="7936992"/>
            <a:ext cx="65836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Full DFARS rulemaking with comments</a:t>
            </a:r>
            <a:endParaRPr lang="en-US" sz="20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66" name="Text 64"/>
          <p:cNvSpPr/>
          <p:nvPr/>
        </p:nvSpPr>
        <p:spPr>
          <a:xfrm>
            <a:off x="11521440" y="7936992"/>
            <a:ext cx="65836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dirty="0"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Internal guidance — no public comment</a:t>
            </a:r>
            <a:endParaRPr lang="en-US" sz="2000" dirty="0">
              <a:latin typeface="Neue Haas Grotesk Text Pro" panose="020B0504020202020204" pitchFamily="34" charset="0"/>
            </a:endParaRPr>
          </a:p>
        </p:txBody>
      </p:sp>
      <p:sp>
        <p:nvSpPr>
          <p:cNvPr id="68" name="Text 66"/>
          <p:cNvSpPr/>
          <p:nvPr/>
        </p:nvSpPr>
        <p:spPr>
          <a:xfrm>
            <a:off x="548640" y="8379349"/>
            <a:ext cx="17556480" cy="1417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⚑  KEY TAKEAWAY:  </a:t>
            </a:r>
            <a:r>
              <a:rPr lang="en-US" dirty="0"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CMMC compliance does NOT equal GSA compliance. Two different NIST baselines, two different ecosystems. Treat them as separate projects.</a:t>
            </a:r>
            <a:endParaRPr lang="en-US" dirty="0">
              <a:latin typeface="Neue Haas Grotesk Text Pro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681A8-EA64-DB71-1F4D-E9A845689E5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3391" y="379827"/>
            <a:ext cx="13139357" cy="745589"/>
          </a:xfrm>
        </p:spPr>
        <p:txBody>
          <a:bodyPr/>
          <a:lstStyle/>
          <a:p>
            <a:r>
              <a:rPr lang="en-US" dirty="0">
                <a:solidFill>
                  <a:srgbClr val="C2ADFF"/>
                </a:solidFill>
              </a:rPr>
              <a:t>GSA vs. </a:t>
            </a:r>
            <a:r>
              <a:rPr lang="en-US" dirty="0" err="1">
                <a:solidFill>
                  <a:srgbClr val="C2ADFF"/>
                </a:solidFill>
              </a:rPr>
              <a:t>CMMC</a:t>
            </a:r>
            <a:r>
              <a:rPr lang="en-US" dirty="0">
                <a:solidFill>
                  <a:srgbClr val="C2ADFF"/>
                </a:solidFill>
              </a:rPr>
              <a:t>: </a:t>
            </a:r>
            <a:r>
              <a:rPr lang="en-US" dirty="0"/>
              <a:t>Critical Differences Side-by-Side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14264640" y="329184"/>
            <a:ext cx="3657600" cy="731520"/>
          </a:xfrm>
          <a:prstGeom prst="rect">
            <a:avLst/>
          </a:prstGeom>
          <a:solidFill>
            <a:srgbClr val="C2AD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4264640" y="329184"/>
            <a:ext cx="3657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0F2044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SECTION V</a:t>
            </a:r>
            <a:endParaRPr lang="en-US" dirty="0">
              <a:latin typeface="Neue Haas Grotesk Text Pro" panose="020B05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457200" y="2048256"/>
            <a:ext cx="7863840" cy="6949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6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NIST 800-171 Rev. 2 (CMMC)</a:t>
            </a:r>
            <a:endParaRPr lang="en-US" sz="26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457200" y="2889504"/>
            <a:ext cx="7863840" cy="4754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685800" indent="-685800">
              <a:spcAft>
                <a:spcPts val="1200"/>
              </a:spcAft>
              <a:buSzPct val="100000"/>
              <a:buChar char="•"/>
            </a:pPr>
            <a:r>
              <a:rPr lang="en-US" sz="24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110 security controls across 14 families</a:t>
            </a:r>
            <a:endParaRPr lang="en-US" sz="2400" dirty="0">
              <a:latin typeface="Neue Haas Grotesk Text Pro" panose="020B0504020202020204" pitchFamily="34" charset="0"/>
            </a:endParaRPr>
          </a:p>
          <a:p>
            <a:pPr marL="685800" indent="-685800">
              <a:spcAft>
                <a:spcPts val="1200"/>
              </a:spcAft>
              <a:buSzPct val="100000"/>
              <a:buChar char="•"/>
            </a:pPr>
            <a:r>
              <a:rPr lang="en-US" sz="24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Basis for CMMC Level 2 certification</a:t>
            </a:r>
            <a:endParaRPr lang="en-US" sz="2400" dirty="0">
              <a:latin typeface="Neue Haas Grotesk Text Pro" panose="020B0504020202020204" pitchFamily="34" charset="0"/>
            </a:endParaRPr>
          </a:p>
          <a:p>
            <a:pPr marL="685800" indent="-685800">
              <a:spcAft>
                <a:spcPts val="1200"/>
              </a:spcAft>
              <a:buSzPct val="100000"/>
              <a:buChar char="•"/>
            </a:pPr>
            <a:r>
              <a:rPr lang="en-US" sz="24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DoD directed use of Rev. 2 until further rulemaking</a:t>
            </a:r>
            <a:endParaRPr lang="en-US" sz="2400" dirty="0">
              <a:latin typeface="Neue Haas Grotesk Text Pro" panose="020B0504020202020204" pitchFamily="34" charset="0"/>
            </a:endParaRPr>
          </a:p>
          <a:p>
            <a:pPr marL="685800" indent="-685800">
              <a:spcAft>
                <a:spcPts val="1200"/>
              </a:spcAft>
              <a:buSzPct val="100000"/>
              <a:buChar char="•"/>
            </a:pPr>
            <a:r>
              <a:rPr lang="en-US" sz="24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Mature C3PAO ecosystem built around Rev. 2</a:t>
            </a:r>
            <a:endParaRPr lang="en-US" sz="2400" dirty="0">
              <a:latin typeface="Neue Haas Grotesk Text Pro" panose="020B0504020202020204" pitchFamily="34" charset="0"/>
            </a:endParaRPr>
          </a:p>
          <a:p>
            <a:pPr marL="685800" indent="-685800">
              <a:spcAft>
                <a:spcPts val="1200"/>
              </a:spcAft>
              <a:buSzPct val="100000"/>
              <a:buChar char="•"/>
            </a:pPr>
            <a:r>
              <a:rPr lang="en-US" sz="24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Well-understood assessment objectives</a:t>
            </a:r>
            <a:endParaRPr lang="en-US" sz="2400" dirty="0">
              <a:latin typeface="Neue Haas Grotesk Text Pro" panose="020B05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8650223" y="1789612"/>
            <a:ext cx="91442" cy="4637314"/>
          </a:xfrm>
          <a:prstGeom prst="rect">
            <a:avLst/>
          </a:prstGeom>
          <a:solidFill>
            <a:schemeClr val="bg2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229600" y="3559629"/>
            <a:ext cx="914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88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≠</a:t>
            </a:r>
            <a:endParaRPr lang="en-US" sz="88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326880" y="2048256"/>
            <a:ext cx="8503920" cy="6949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6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NIST 800-171 Rev. 3 (GSA)</a:t>
            </a:r>
            <a:endParaRPr lang="en-US" sz="26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9326880" y="2889504"/>
            <a:ext cx="8503920" cy="4754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685800" indent="-685800">
              <a:spcAft>
                <a:spcPts val="1200"/>
              </a:spcAft>
              <a:buSzPct val="100000"/>
              <a:buChar char="•"/>
            </a:pPr>
            <a:r>
              <a:rPr lang="en-US" sz="24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Restructured controls — new security families</a:t>
            </a:r>
            <a:endParaRPr lang="en-US" sz="2400" dirty="0">
              <a:latin typeface="Neue Haas Grotesk Text Pro" panose="020B0504020202020204" pitchFamily="34" charset="0"/>
            </a:endParaRPr>
          </a:p>
          <a:p>
            <a:pPr marL="685800" indent="-685800">
              <a:spcAft>
                <a:spcPts val="1200"/>
              </a:spcAft>
              <a:buSzPct val="100000"/>
              <a:buChar char="•"/>
            </a:pPr>
            <a:r>
              <a:rPr lang="en-US" sz="24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More rigorous and granular assessment objectives</a:t>
            </a:r>
            <a:endParaRPr lang="en-US" sz="2400" dirty="0">
              <a:latin typeface="Neue Haas Grotesk Text Pro" panose="020B0504020202020204" pitchFamily="34" charset="0"/>
            </a:endParaRPr>
          </a:p>
          <a:p>
            <a:pPr marL="685800" indent="-685800">
              <a:spcAft>
                <a:spcPts val="1200"/>
              </a:spcAft>
              <a:buSzPct val="100000"/>
              <a:buChar char="•"/>
            </a:pPr>
            <a:r>
              <a:rPr lang="en-US" sz="24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Flexible control categories for modern threats</a:t>
            </a:r>
            <a:endParaRPr lang="en-US" sz="2400" dirty="0">
              <a:latin typeface="Neue Haas Grotesk Text Pro" panose="020B0504020202020204" pitchFamily="34" charset="0"/>
            </a:endParaRPr>
          </a:p>
          <a:p>
            <a:pPr marL="685800" indent="-685800">
              <a:spcAft>
                <a:spcPts val="1200"/>
              </a:spcAft>
              <a:buSzPct val="100000"/>
              <a:buChar char="•"/>
            </a:pPr>
            <a:r>
              <a:rPr lang="en-US" sz="24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Published May 2024; GSA adopted first among agencies</a:t>
            </a:r>
            <a:endParaRPr lang="en-US" sz="2400" dirty="0">
              <a:latin typeface="Neue Haas Grotesk Text Pro" panose="020B0504020202020204" pitchFamily="34" charset="0"/>
            </a:endParaRPr>
          </a:p>
          <a:p>
            <a:pPr marL="685800" indent="-685800">
              <a:spcAft>
                <a:spcPts val="1200"/>
              </a:spcAft>
              <a:buSzPct val="100000"/>
              <a:buChar char="•"/>
            </a:pPr>
            <a:r>
              <a:rPr lang="en-US" sz="24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Assessment ecosystem NOT yet built around Rev. 3</a:t>
            </a:r>
            <a:endParaRPr lang="en-US" sz="2400" dirty="0">
              <a:latin typeface="Neue Haas Grotesk Text Pro" panose="020B05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365760" y="6630706"/>
            <a:ext cx="17556480" cy="1005840"/>
          </a:xfrm>
          <a:prstGeom prst="rect">
            <a:avLst/>
          </a:prstGeom>
          <a:solidFill>
            <a:srgbClr val="ECE6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640080" y="6630706"/>
            <a:ext cx="1700784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Critical Gap:  </a:t>
            </a:r>
            <a:r>
              <a:rPr lang="en-US" sz="2400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If you are CMMC Level 2 certified under Rev. 2, you likely have control gaps under GSA's Rev. 3 framework. You need a separate gap analysis.</a:t>
            </a:r>
            <a:endParaRPr lang="en-US" sz="24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548640" y="7710351"/>
            <a:ext cx="17190720" cy="1417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⚑  KEY TAKEAWAY</a:t>
            </a:r>
            <a:r>
              <a:rPr lang="en-US" sz="2200" b="1" dirty="0"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:  </a:t>
            </a:r>
            <a:r>
              <a:rPr lang="en-US" sz="2200" dirty="0"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DoD cannot move to Rev. 3 without new rulemaking. For now, contractors serving both must manage two divergent NIST baselines simultaneously.</a:t>
            </a:r>
            <a:endParaRPr lang="en-US" sz="2200" dirty="0">
              <a:latin typeface="Neue Haas Grotesk Text Pro" panose="020B0504020202020204" pitchFamily="34" charset="0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1DC454A-3786-88C2-B7CE-7D717728C60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3391" y="379827"/>
            <a:ext cx="12596018" cy="745589"/>
          </a:xfrm>
        </p:spPr>
        <p:txBody>
          <a:bodyPr/>
          <a:lstStyle/>
          <a:p>
            <a:r>
              <a:rPr lang="en-US" dirty="0">
                <a:solidFill>
                  <a:srgbClr val="C2ADFF"/>
                </a:solidFill>
              </a:rPr>
              <a:t>The Rev. 2 vs. Rev. 3 Gap: </a:t>
            </a:r>
            <a:r>
              <a:rPr lang="en-US" dirty="0"/>
              <a:t>Why It Matters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640080" y="0"/>
            <a:ext cx="1335024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5200" dirty="0">
              <a:latin typeface="Neue Haas Grotesk Text Pro" panose="020B05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14264640" y="329184"/>
            <a:ext cx="3657600" cy="731520"/>
          </a:xfrm>
          <a:prstGeom prst="rect">
            <a:avLst/>
          </a:prstGeom>
          <a:solidFill>
            <a:srgbClr val="C2AD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4264640" y="329184"/>
            <a:ext cx="3657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0F2044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SECTION V</a:t>
            </a:r>
            <a:endParaRPr lang="en-US" dirty="0">
              <a:latin typeface="Neue Haas Grotesk Text Pro" panose="020B05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457200" y="1660329"/>
            <a:ext cx="17373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8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GSA is the first — but not the last — civilian agency to build its own CUI compliance regime.</a:t>
            </a:r>
            <a:endParaRPr lang="en-US" sz="28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365760" y="2721033"/>
            <a:ext cx="8412480" cy="246888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365760" y="2721033"/>
            <a:ext cx="2377440" cy="2468880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48640" y="2867337"/>
            <a:ext cx="20116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ACTIVE</a:t>
            </a:r>
            <a:endParaRPr lang="en-US" sz="1600" dirty="0">
              <a:latin typeface="Neue Haas Grotesk Text Pro" panose="020B05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48640" y="3543993"/>
            <a:ext cx="201168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600" b="1" dirty="0">
                <a:solidFill>
                  <a:srgbClr val="FFFFFF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DoD / CMMC</a:t>
            </a:r>
            <a:endParaRPr lang="en-US" sz="2600" dirty="0">
              <a:latin typeface="Neue Haas Grotesk Text Pro" panose="020B05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3017520" y="3233097"/>
            <a:ext cx="548640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NIST Rev 2 · 3-yr phase-in · C3PAO</a:t>
            </a:r>
            <a:endParaRPr lang="en-US" sz="2400" dirty="0">
              <a:latin typeface="Neue Haas Grotesk Text Pro" panose="020B05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9326880" y="2721033"/>
            <a:ext cx="8412480" cy="246888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9326880" y="2721033"/>
            <a:ext cx="2377440" cy="2468880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9509760" y="2867337"/>
            <a:ext cx="20116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ACTIVE</a:t>
            </a:r>
            <a:endParaRPr lang="en-US" sz="1600" dirty="0">
              <a:latin typeface="Neue Haas Grotesk Text Pro" panose="020B05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9509760" y="3543993"/>
            <a:ext cx="201168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600" b="1" dirty="0">
                <a:solidFill>
                  <a:srgbClr val="FFFFFF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GSA</a:t>
            </a:r>
            <a:endParaRPr lang="en-US" sz="2600" dirty="0">
              <a:latin typeface="Neue Haas Grotesk Text Pro" panose="020B05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1978640" y="3233097"/>
            <a:ext cx="548640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NIST Rev 3 · No transition · 3PAO</a:t>
            </a:r>
            <a:endParaRPr lang="en-US" sz="2400" dirty="0">
              <a:latin typeface="Neue Haas Grotesk Text Pro" panose="020B0504020202020204" pitchFamily="34" charset="0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365760" y="5555673"/>
            <a:ext cx="8412480" cy="246888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365760" y="5555673"/>
            <a:ext cx="2377440" cy="2468880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548640" y="5701977"/>
            <a:ext cx="20116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COMING SOON</a:t>
            </a:r>
            <a:endParaRPr lang="en-US" sz="1600" dirty="0">
              <a:latin typeface="Neue Haas Grotesk Text Pro" panose="020B050402020202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548640" y="6378633"/>
            <a:ext cx="201168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600" b="1" dirty="0">
                <a:solidFill>
                  <a:srgbClr val="FFFFFF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Other Civilian</a:t>
            </a:r>
            <a:endParaRPr lang="en-US" sz="2600" dirty="0">
              <a:latin typeface="Neue Haas Grotesk Text Pro" panose="020B0504020202020204" pitchFamily="34" charset="0"/>
            </a:endParaRPr>
          </a:p>
          <a:p>
            <a:pPr algn="ctr"/>
            <a:r>
              <a:rPr lang="en-US" sz="2600" b="1" dirty="0">
                <a:solidFill>
                  <a:srgbClr val="FFFFFF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Agencies</a:t>
            </a:r>
            <a:endParaRPr lang="en-US" sz="2600" dirty="0">
              <a:latin typeface="Neue Haas Grotesk Text Pro" panose="020B05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3017520" y="6067737"/>
            <a:ext cx="548640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FAR CUI Rule pending · Agency-specific TBD</a:t>
            </a:r>
            <a:endParaRPr lang="en-US" sz="2400" dirty="0">
              <a:latin typeface="Neue Haas Grotesk Text Pro" panose="020B0504020202020204" pitchFamily="34" charset="0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9326880" y="5555673"/>
            <a:ext cx="8412480" cy="246888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9326880" y="5555673"/>
            <a:ext cx="2377440" cy="2468880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9509760" y="5701977"/>
            <a:ext cx="20116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PENDING</a:t>
            </a:r>
            <a:endParaRPr lang="en-US" sz="1600" dirty="0">
              <a:latin typeface="Neue Haas Grotesk Text Pro" panose="020B0504020202020204" pitchFamily="34" charset="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9509760" y="6378633"/>
            <a:ext cx="201168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600" b="1" dirty="0">
                <a:solidFill>
                  <a:srgbClr val="FFFFFF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FAR CUI Rule</a:t>
            </a:r>
            <a:endParaRPr lang="en-US" sz="2600" dirty="0">
              <a:latin typeface="Neue Haas Grotesk Text Pro" panose="020B0504020202020204" pitchFamily="34" charset="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11978640" y="6067737"/>
            <a:ext cx="548640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Government-wide standard · Still proposed</a:t>
            </a:r>
            <a:endParaRPr lang="en-US" sz="2400" dirty="0">
              <a:latin typeface="Neue Haas Grotesk Text Pro" panose="020B0504020202020204" pitchFamily="34" charset="0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548640" y="7878249"/>
            <a:ext cx="17190720" cy="1417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⚑  KEY TAKEAWAY:  </a:t>
            </a:r>
            <a:r>
              <a:rPr lang="en-US" sz="2200" dirty="0"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For now: stovepiped, agency-specific standards. A uniform system is likely 5+ years away. Your compliance program must account for this today.</a:t>
            </a:r>
            <a:endParaRPr lang="en-US" sz="2200" dirty="0">
              <a:latin typeface="Neue Haas Grotesk Text Pro" panose="020B0504020202020204" pitchFamily="34" charset="0"/>
            </a:endParaRP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8DB291DE-795E-9820-9262-0E23A16C38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3391" y="379827"/>
            <a:ext cx="11270800" cy="745589"/>
          </a:xfrm>
        </p:spPr>
        <p:txBody>
          <a:bodyPr/>
          <a:lstStyle/>
          <a:p>
            <a:r>
              <a:rPr lang="en-US" dirty="0">
                <a:solidFill>
                  <a:srgbClr val="C2ADFF"/>
                </a:solidFill>
              </a:rPr>
              <a:t>The Patchwork Problem: </a:t>
            </a:r>
            <a:r>
              <a:rPr lang="en-US" dirty="0"/>
              <a:t>What Comes Next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640080" y="0"/>
            <a:ext cx="1335024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5200" dirty="0">
              <a:latin typeface="Neue Haas Grotesk Text Pro" panose="020B05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14403189" y="329184"/>
            <a:ext cx="3657600" cy="731520"/>
          </a:xfrm>
          <a:prstGeom prst="rect">
            <a:avLst/>
          </a:prstGeom>
          <a:solidFill>
            <a:srgbClr val="C2AD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4403189" y="329184"/>
            <a:ext cx="3657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0F2044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SECTION VI</a:t>
            </a:r>
            <a:endParaRPr lang="en-US" dirty="0">
              <a:latin typeface="Neue Haas Grotesk Text Pro" panose="020B05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457200" y="2048256"/>
            <a:ext cx="9692640" cy="6949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6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Does CUI Flow Through Your GSA Vehicle?</a:t>
            </a:r>
            <a:endParaRPr lang="en-US" sz="26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457200" y="2779776"/>
            <a:ext cx="9692640" cy="6949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i="1" dirty="0"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Not every GSA contract involves CUI — but many do, and contractors often don't know it.</a:t>
            </a:r>
            <a:endParaRPr lang="en-US" sz="2200" dirty="0">
              <a:latin typeface="Neue Haas Grotesk Text Pro" panose="020B05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457200" y="3657600"/>
            <a:ext cx="969264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685800" indent="-685800">
              <a:spcAft>
                <a:spcPts val="1200"/>
              </a:spcAft>
              <a:buSzPct val="100000"/>
              <a:buChar char="•"/>
            </a:pPr>
            <a:r>
              <a:rPr lang="en-US" sz="24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IT services where government data is processed</a:t>
            </a:r>
            <a:endParaRPr lang="en-US" sz="2400" dirty="0">
              <a:latin typeface="Neue Haas Grotesk Text Pro" panose="020B0504020202020204" pitchFamily="34" charset="0"/>
            </a:endParaRPr>
          </a:p>
          <a:p>
            <a:pPr marL="685800" indent="-685800">
              <a:spcAft>
                <a:spcPts val="1200"/>
              </a:spcAft>
              <a:buSzPct val="100000"/>
              <a:buChar char="•"/>
            </a:pPr>
            <a:r>
              <a:rPr lang="en-US" sz="24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Professional services touching agency records</a:t>
            </a:r>
            <a:endParaRPr lang="en-US" sz="2400" dirty="0">
              <a:latin typeface="Neue Haas Grotesk Text Pro" panose="020B0504020202020204" pitchFamily="34" charset="0"/>
            </a:endParaRPr>
          </a:p>
          <a:p>
            <a:pPr marL="685800" indent="-685800">
              <a:spcAft>
                <a:spcPts val="1200"/>
              </a:spcAft>
              <a:buSzPct val="100000"/>
              <a:buChar char="•"/>
            </a:pPr>
            <a:r>
              <a:rPr lang="en-US" sz="24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Facilities/logistics with building security data</a:t>
            </a:r>
            <a:endParaRPr lang="en-US" sz="2400" dirty="0">
              <a:latin typeface="Neue Haas Grotesk Text Pro" panose="020B0504020202020204" pitchFamily="34" charset="0"/>
            </a:endParaRPr>
          </a:p>
          <a:p>
            <a:pPr marL="685800" indent="-685800">
              <a:spcAft>
                <a:spcPts val="1200"/>
              </a:spcAft>
              <a:buSzPct val="100000"/>
              <a:buChar char="•"/>
            </a:pPr>
            <a:r>
              <a:rPr lang="en-US" sz="24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Managed services with any government-owned data</a:t>
            </a:r>
            <a:endParaRPr lang="en-US" sz="2400" dirty="0">
              <a:latin typeface="Neue Haas Grotesk Text Pro" panose="020B0504020202020204" pitchFamily="34" charset="0"/>
            </a:endParaRPr>
          </a:p>
          <a:p>
            <a:pPr marL="685800" indent="-685800">
              <a:spcAft>
                <a:spcPts val="1200"/>
              </a:spcAft>
              <a:buSzPct val="100000"/>
              <a:buChar char="•"/>
            </a:pPr>
            <a:r>
              <a:rPr lang="en-US" sz="24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Cloud hosting of agency applications</a:t>
            </a:r>
            <a:endParaRPr lang="en-US" sz="2400" dirty="0">
              <a:latin typeface="Neue Haas Grotesk Text Pro" panose="020B05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0607040" y="2048256"/>
            <a:ext cx="7315200" cy="6949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6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Three Obligations You Cannot Ignore</a:t>
            </a:r>
            <a:endParaRPr lang="en-US" sz="26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10607040" y="2889504"/>
            <a:ext cx="7223760" cy="17373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10607040" y="2889504"/>
            <a:ext cx="128016" cy="1737360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936224" y="2999232"/>
            <a:ext cx="237744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Subcontractor</a:t>
            </a:r>
            <a:endParaRPr lang="en-US" sz="20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  <a:p>
            <a:r>
              <a:rPr lang="en-US" sz="20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Flow-Down</a:t>
            </a:r>
            <a:endParaRPr lang="en-US" sz="20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3258800" y="2999232"/>
            <a:ext cx="438912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If your sub touches CUI, you are responsible for their compliance. Prime contractors bear the obligation.</a:t>
            </a:r>
            <a:endParaRPr lang="en-US" sz="2100" dirty="0">
              <a:latin typeface="Neue Haas Grotesk Text Pro" panose="020B05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10607040" y="4901184"/>
            <a:ext cx="7223760" cy="17373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10607040" y="4901184"/>
            <a:ext cx="128016" cy="1737360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0936224" y="5010912"/>
            <a:ext cx="237744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FAR CUI Rule</a:t>
            </a:r>
            <a:endParaRPr lang="en-US" sz="20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  <a:p>
            <a:r>
              <a:rPr lang="en-US" sz="20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Preparation</a:t>
            </a:r>
            <a:endParaRPr lang="en-US" sz="20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3258800" y="5010912"/>
            <a:ext cx="438912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Proposed SF XXX form will require primes to identify CUI and distribute requirements downstream before work begins.</a:t>
            </a:r>
            <a:endParaRPr lang="en-US" sz="2100" dirty="0">
              <a:latin typeface="Neue Haas Grotesk Text Pro" panose="020B05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10607040" y="6912864"/>
            <a:ext cx="7223760" cy="17373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10607040" y="6912864"/>
            <a:ext cx="128016" cy="1737360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10936224" y="7022592"/>
            <a:ext cx="237744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FedRAMP Cloud</a:t>
            </a:r>
            <a:endParaRPr lang="en-US" sz="20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  <a:p>
            <a:r>
              <a:rPr lang="en-US" sz="20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Requirement</a:t>
            </a:r>
            <a:endParaRPr lang="en-US" sz="20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13258800" y="7022592"/>
            <a:ext cx="438912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Any IaaS hosting CUI must use a FedRAMP-authorized provider. Non-compliant cloud = blocked authorization.</a:t>
            </a:r>
            <a:endParaRPr lang="en-US" sz="2100" dirty="0">
              <a:latin typeface="Neue Haas Grotesk Text Pro" panose="020B0504020202020204" pitchFamily="34" charset="0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-15545" y="7207134"/>
            <a:ext cx="10149840" cy="1701338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533095" y="7207134"/>
            <a:ext cx="9540850" cy="170133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b="1" dirty="0">
                <a:solidFill>
                  <a:schemeClr val="bg1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⚑  KEY TAKEAWAY:  </a:t>
            </a:r>
            <a:r>
              <a:rPr lang="en-US" sz="2200" dirty="0">
                <a:solidFill>
                  <a:schemeClr val="bg1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Review every GSA contract vehicle you hold. Update subcontract templates. Ask your COs whether CUI is involved — before award, not after.</a:t>
            </a:r>
            <a:endParaRPr lang="en-US" sz="2200" dirty="0">
              <a:solidFill>
                <a:schemeClr val="bg1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F5AE89EC-F739-91B0-E168-ECBCF71CC3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3391" y="379827"/>
            <a:ext cx="13900754" cy="745589"/>
          </a:xfrm>
        </p:spPr>
        <p:txBody>
          <a:bodyPr/>
          <a:lstStyle/>
          <a:p>
            <a:r>
              <a:rPr lang="en-US" dirty="0">
                <a:solidFill>
                  <a:srgbClr val="C2ADFF"/>
                </a:solidFill>
              </a:rPr>
              <a:t>CUI Through GSA Contract Vehicles: </a:t>
            </a:r>
            <a:r>
              <a:rPr lang="en-US" dirty="0"/>
              <a:t>What to Get Right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640080" y="0"/>
            <a:ext cx="1335024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4400" dirty="0">
              <a:latin typeface="Neue Haas Grotesk Text Pro" panose="020B05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14264640" y="329184"/>
            <a:ext cx="3657600" cy="731520"/>
          </a:xfrm>
          <a:prstGeom prst="rect">
            <a:avLst/>
          </a:prstGeom>
          <a:solidFill>
            <a:srgbClr val="C2AD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4264640" y="329184"/>
            <a:ext cx="3657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0F2044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SECTION VII</a:t>
            </a:r>
            <a:endParaRPr lang="en-US" dirty="0">
              <a:latin typeface="Neue Haas Grotesk Text Pro" panose="020B05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365760" y="1640996"/>
            <a:ext cx="4023360" cy="2560320"/>
          </a:xfrm>
          <a:prstGeom prst="rect">
            <a:avLst/>
          </a:prstGeom>
          <a:solidFill>
            <a:srgbClr val="6B1ADC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8640" y="1823876"/>
            <a:ext cx="36576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400" b="1" dirty="0">
                <a:solidFill>
                  <a:srgbClr val="FFFFFF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$52M</a:t>
            </a:r>
            <a:endParaRPr lang="en-US" sz="8400" dirty="0">
              <a:latin typeface="Neue Haas Grotesk Text Pro" panose="020B05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48640" y="3195476"/>
            <a:ext cx="36576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dirty="0">
                <a:solidFill>
                  <a:srgbClr val="D6E4F7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DOJ CCFI Recoveries</a:t>
            </a:r>
            <a:endParaRPr lang="en-US" sz="2000" dirty="0">
              <a:latin typeface="Neue Haas Grotesk Text Pro" panose="020B0504020202020204" pitchFamily="34" charset="0"/>
            </a:endParaRPr>
          </a:p>
          <a:p>
            <a:pPr algn="ctr"/>
            <a:r>
              <a:rPr lang="en-US" sz="2000" dirty="0">
                <a:solidFill>
                  <a:srgbClr val="D6E4F7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FY 2025 alone</a:t>
            </a:r>
            <a:endParaRPr lang="en-US" sz="2000" dirty="0">
              <a:latin typeface="Neue Haas Grotesk Text Pro" panose="020B05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4754880" y="1640996"/>
            <a:ext cx="4023360" cy="2560320"/>
          </a:xfrm>
          <a:prstGeom prst="rect">
            <a:avLst/>
          </a:prstGeom>
          <a:solidFill>
            <a:srgbClr val="6B1ADC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4937760" y="1823876"/>
            <a:ext cx="36576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400" b="1" dirty="0">
                <a:solidFill>
                  <a:srgbClr val="FFFFFF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$36M</a:t>
            </a:r>
            <a:endParaRPr lang="en-US" sz="8400" dirty="0">
              <a:latin typeface="Neue Haas Grotesk Text Pro" panose="020B05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4937760" y="3195476"/>
            <a:ext cx="36576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dirty="0">
                <a:solidFill>
                  <a:srgbClr val="D6E4F7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Prior 3 years</a:t>
            </a:r>
            <a:endParaRPr lang="en-US" sz="2000" dirty="0">
              <a:latin typeface="Neue Haas Grotesk Text Pro" panose="020B0504020202020204" pitchFamily="34" charset="0"/>
            </a:endParaRPr>
          </a:p>
          <a:p>
            <a:pPr algn="ctr"/>
            <a:r>
              <a:rPr lang="en-US" sz="2000" dirty="0">
                <a:solidFill>
                  <a:srgbClr val="D6E4F7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combined (2021–2024)</a:t>
            </a:r>
            <a:endParaRPr lang="en-US" sz="2000" dirty="0">
              <a:latin typeface="Neue Haas Grotesk Text Pro" panose="020B05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9144000" y="1640996"/>
            <a:ext cx="4572000" cy="2560320"/>
          </a:xfrm>
          <a:prstGeom prst="rect">
            <a:avLst/>
          </a:prstGeom>
          <a:solidFill>
            <a:srgbClr val="6B1ADC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9326880" y="1823876"/>
            <a:ext cx="420624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400" b="1" dirty="0">
                <a:solidFill>
                  <a:srgbClr val="FFFFFF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$28,619</a:t>
            </a:r>
            <a:endParaRPr lang="en-US" sz="8400" dirty="0">
              <a:latin typeface="Neue Haas Grotesk Text Pro" panose="020B05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9326880" y="3195476"/>
            <a:ext cx="42062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dirty="0">
                <a:solidFill>
                  <a:srgbClr val="D6E4F7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Max FCA penalty</a:t>
            </a:r>
            <a:endParaRPr lang="en-US" sz="2000" dirty="0">
              <a:latin typeface="Neue Haas Grotesk Text Pro" panose="020B0504020202020204" pitchFamily="34" charset="0"/>
            </a:endParaRPr>
          </a:p>
          <a:p>
            <a:pPr algn="ctr"/>
            <a:r>
              <a:rPr lang="en-US" sz="2000" dirty="0">
                <a:solidFill>
                  <a:srgbClr val="D6E4F7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per false claim (2025)</a:t>
            </a:r>
            <a:endParaRPr lang="en-US" sz="2000" dirty="0">
              <a:latin typeface="Neue Haas Grotesk Text Pro" panose="020B05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14081760" y="1640996"/>
            <a:ext cx="3840480" cy="2560320"/>
          </a:xfrm>
          <a:prstGeom prst="rect">
            <a:avLst/>
          </a:prstGeom>
          <a:solidFill>
            <a:srgbClr val="6B1ADC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4264640" y="1823876"/>
            <a:ext cx="347472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400" b="1" dirty="0">
                <a:solidFill>
                  <a:srgbClr val="FFFFFF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3×</a:t>
            </a:r>
            <a:endParaRPr lang="en-US" sz="8400" dirty="0">
              <a:latin typeface="Neue Haas Grotesk Text Pro" panose="020B05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4264640" y="3195476"/>
            <a:ext cx="34747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dirty="0">
                <a:solidFill>
                  <a:srgbClr val="D6E4F7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Treble damages on</a:t>
            </a:r>
            <a:endParaRPr lang="en-US" sz="2000" dirty="0">
              <a:latin typeface="Neue Haas Grotesk Text Pro" panose="020B0504020202020204" pitchFamily="34" charset="0"/>
            </a:endParaRPr>
          </a:p>
          <a:p>
            <a:pPr algn="ctr"/>
            <a:r>
              <a:rPr lang="en-US" sz="2000" dirty="0">
                <a:solidFill>
                  <a:srgbClr val="D6E4F7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top of per-claim fines</a:t>
            </a:r>
            <a:endParaRPr lang="en-US" sz="2000" dirty="0">
              <a:latin typeface="Neue Haas Grotesk Text Pro" panose="020B05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457200" y="4214680"/>
            <a:ext cx="17373600" cy="6949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6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What Creates FCA Liability in This Context</a:t>
            </a:r>
            <a:endParaRPr lang="en-US" sz="26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365760" y="5037640"/>
            <a:ext cx="8503920" cy="1243584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365760" y="5037640"/>
            <a:ext cx="128016" cy="1243584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694944" y="5129080"/>
            <a:ext cx="7955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False SPRS Score</a:t>
            </a:r>
            <a:endParaRPr lang="en-US" sz="22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694944" y="5641144"/>
            <a:ext cx="7955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Submitting an inaccurate self-assessment score in the Supplier Performance Risk System.</a:t>
            </a:r>
            <a:endParaRPr lang="en-US" sz="2000" dirty="0">
              <a:latin typeface="Neue Haas Grotesk Text Pro" panose="020B0504020202020204" pitchFamily="34" charset="0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9326880" y="5037640"/>
            <a:ext cx="8503920" cy="1243584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25" name="Shape 23"/>
          <p:cNvSpPr/>
          <p:nvPr/>
        </p:nvSpPr>
        <p:spPr>
          <a:xfrm>
            <a:off x="9326880" y="5037640"/>
            <a:ext cx="128016" cy="1243584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9656064" y="5129080"/>
            <a:ext cx="7955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Post-Award Drift</a:t>
            </a:r>
            <a:endParaRPr lang="en-US" sz="22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9656064" y="5641144"/>
            <a:ext cx="7955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Becoming CMMC-certified then letting controls lapse — annual affirmation creates ongoing FCA exposure.</a:t>
            </a:r>
            <a:endParaRPr lang="en-US" sz="2000" dirty="0">
              <a:latin typeface="Neue Haas Grotesk Text Pro" panose="020B0504020202020204" pitchFamily="34" charset="0"/>
            </a:endParaRPr>
          </a:p>
        </p:txBody>
      </p:sp>
      <p:sp>
        <p:nvSpPr>
          <p:cNvPr id="28" name="Shape 26"/>
          <p:cNvSpPr/>
          <p:nvPr/>
        </p:nvSpPr>
        <p:spPr>
          <a:xfrm>
            <a:off x="365760" y="6464104"/>
            <a:ext cx="8503920" cy="1243584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29" name="Shape 27"/>
          <p:cNvSpPr/>
          <p:nvPr/>
        </p:nvSpPr>
        <p:spPr>
          <a:xfrm>
            <a:off x="365760" y="6464104"/>
            <a:ext cx="128016" cy="1243584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694944" y="6555544"/>
            <a:ext cx="7955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Unmarked CUI</a:t>
            </a:r>
            <a:endParaRPr lang="en-US" sz="22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31" name="Text 29"/>
          <p:cNvSpPr/>
          <p:nvPr/>
        </p:nvSpPr>
        <p:spPr>
          <a:xfrm>
            <a:off x="694944" y="7067608"/>
            <a:ext cx="7955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Processing CUI that was never identified or assessed, then certifying your systems are compliant.</a:t>
            </a:r>
            <a:endParaRPr lang="en-US" sz="2000" dirty="0">
              <a:latin typeface="Neue Haas Grotesk Text Pro" panose="020B0504020202020204" pitchFamily="34" charset="0"/>
            </a:endParaRPr>
          </a:p>
        </p:txBody>
      </p:sp>
      <p:sp>
        <p:nvSpPr>
          <p:cNvPr id="32" name="Shape 30"/>
          <p:cNvSpPr/>
          <p:nvPr/>
        </p:nvSpPr>
        <p:spPr>
          <a:xfrm>
            <a:off x="9326880" y="6464104"/>
            <a:ext cx="8503920" cy="1243584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33" name="Shape 31"/>
          <p:cNvSpPr/>
          <p:nvPr/>
        </p:nvSpPr>
        <p:spPr>
          <a:xfrm>
            <a:off x="9326880" y="6464104"/>
            <a:ext cx="128016" cy="1243584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9656064" y="6555544"/>
            <a:ext cx="7955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Sub Flow-Down Failure</a:t>
            </a:r>
            <a:endParaRPr lang="en-US" sz="22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35" name="Text 33"/>
          <p:cNvSpPr/>
          <p:nvPr/>
        </p:nvSpPr>
        <p:spPr>
          <a:xfrm>
            <a:off x="9656064" y="7067608"/>
            <a:ext cx="7955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Prime fails to ensure its subs meet required CMMC levels before awarding CUI-containing subcontracts.</a:t>
            </a:r>
            <a:endParaRPr lang="en-US" sz="2000" dirty="0">
              <a:latin typeface="Neue Haas Grotesk Text Pro" panose="020B0504020202020204" pitchFamily="34" charset="0"/>
            </a:endParaRPr>
          </a:p>
        </p:txBody>
      </p:sp>
      <p:sp>
        <p:nvSpPr>
          <p:cNvPr id="37" name="Text 35"/>
          <p:cNvSpPr/>
          <p:nvPr/>
        </p:nvSpPr>
        <p:spPr>
          <a:xfrm>
            <a:off x="548640" y="7890568"/>
            <a:ext cx="17190720" cy="1417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⚑  KEY TAKEAWAY:  </a:t>
            </a:r>
            <a:r>
              <a:rPr lang="en-US" sz="2200" dirty="0"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Self-attestation is a legal document. Every SPRS score and cybersecurity certification made to the government is a potential FCA flashpoint.</a:t>
            </a:r>
            <a:endParaRPr lang="en-US" sz="2200" dirty="0">
              <a:latin typeface="Neue Haas Grotesk Text Pro" panose="020B0504020202020204" pitchFamily="34" charset="0"/>
            </a:endParaRPr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E57586BA-B31F-044C-D0C9-D207E08E9F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3391" y="379827"/>
            <a:ext cx="13518369" cy="745589"/>
          </a:xfrm>
        </p:spPr>
        <p:txBody>
          <a:bodyPr/>
          <a:lstStyle/>
          <a:p>
            <a:r>
              <a:rPr lang="en-US" dirty="0">
                <a:solidFill>
                  <a:srgbClr val="C2ADFF"/>
                </a:solidFill>
              </a:rPr>
              <a:t>Legal Exposure: </a:t>
            </a:r>
            <a:r>
              <a:rPr lang="en-US" dirty="0"/>
              <a:t>The False Claims Act Is the Enforcer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640080" y="0"/>
            <a:ext cx="1335024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5200" dirty="0">
              <a:latin typeface="Neue Haas Grotesk Text Pro" panose="020B05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14264640" y="329184"/>
            <a:ext cx="3657600" cy="731520"/>
          </a:xfrm>
          <a:prstGeom prst="rect">
            <a:avLst/>
          </a:prstGeom>
          <a:solidFill>
            <a:srgbClr val="C2AD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4264640" y="329184"/>
            <a:ext cx="3657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0F2044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SECTION VII</a:t>
            </a:r>
            <a:endParaRPr lang="en-US" dirty="0">
              <a:latin typeface="Neue Haas Grotesk Text Pro" panose="020B05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457200" y="1636776"/>
            <a:ext cx="17373600" cy="7680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i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The Civil Cyber-Fraud Initiative (</a:t>
            </a:r>
            <a:r>
              <a:rPr lang="en-US" sz="2400" i="1" dirty="0" err="1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CCFI</a:t>
            </a:r>
            <a:r>
              <a:rPr lang="en-US" sz="2400" i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) is active, growing, and bipartisan — enforcement continues under the current administration.</a:t>
            </a:r>
            <a:endParaRPr lang="en-US" sz="24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365760" y="2606040"/>
            <a:ext cx="17556480" cy="17373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365760" y="2606040"/>
            <a:ext cx="2011680" cy="1737360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365760" y="2697480"/>
            <a:ext cx="20116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$4.6M</a:t>
            </a:r>
            <a:endParaRPr lang="en-US" sz="3600" dirty="0">
              <a:latin typeface="Neue Haas Grotesk Text Pro" panose="020B05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365760" y="3703320"/>
            <a:ext cx="2011680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dirty="0">
                <a:solidFill>
                  <a:srgbClr val="D6E4F7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March 2025</a:t>
            </a:r>
            <a:endParaRPr lang="en-US" dirty="0">
              <a:latin typeface="Neue Haas Grotesk Text Pro" panose="020B05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651760" y="2697480"/>
            <a:ext cx="14904720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MORSECORP Inc.</a:t>
            </a:r>
            <a:endParaRPr lang="en-US" sz="24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651760" y="3264408"/>
            <a:ext cx="14904720" cy="8778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00" dirty="0">
                <a:solidFill>
                  <a:srgbClr val="64748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Failed to implement required NIST SP 800-171 controls on DoD contracts. Submitted false SPRS scores. Used non-compliant cloud services.</a:t>
            </a:r>
            <a:endParaRPr lang="en-US" sz="2100" dirty="0">
              <a:latin typeface="Neue Haas Grotesk Text Pro" panose="020B05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365760" y="4581144"/>
            <a:ext cx="17556480" cy="17373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365760" y="4581144"/>
            <a:ext cx="2011680" cy="1737360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365760" y="4672584"/>
            <a:ext cx="20116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$11.25M</a:t>
            </a:r>
            <a:endParaRPr lang="en-US" sz="3600" dirty="0">
              <a:latin typeface="Neue Haas Grotesk Text Pro" panose="020B05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365760" y="5678424"/>
            <a:ext cx="2011680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dirty="0">
                <a:solidFill>
                  <a:srgbClr val="D6E4F7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February 2025</a:t>
            </a:r>
            <a:endParaRPr lang="en-US" dirty="0">
              <a:latin typeface="Neue Haas Grotesk Text Pro" panose="020B05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651760" y="4672584"/>
            <a:ext cx="14904720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Health Net Federal Services / Centene</a:t>
            </a:r>
            <a:endParaRPr lang="en-US" sz="24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2651760" y="5239512"/>
            <a:ext cx="14904720" cy="8778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00" dirty="0">
                <a:solidFill>
                  <a:srgbClr val="64748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Falsely certified cybersecurity compliance under TRICARE contracts. Failed to perform required vulnerability scanning. Ignored internal audit warnings.</a:t>
            </a:r>
            <a:endParaRPr lang="en-US" sz="2100" dirty="0">
              <a:latin typeface="Neue Haas Grotesk Text Pro" panose="020B0504020202020204" pitchFamily="34" charset="0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365760" y="6556248"/>
            <a:ext cx="17556480" cy="17373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365760" y="6556248"/>
            <a:ext cx="2011680" cy="1737360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365760" y="6647688"/>
            <a:ext cx="20116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$9.8M</a:t>
            </a:r>
            <a:endParaRPr lang="en-US" sz="3600" dirty="0">
              <a:latin typeface="Neue Haas Grotesk Text Pro" panose="020B05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365760" y="7653528"/>
            <a:ext cx="2011680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dirty="0">
                <a:solidFill>
                  <a:srgbClr val="D6E4F7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July 2025</a:t>
            </a:r>
            <a:endParaRPr lang="en-US" dirty="0">
              <a:latin typeface="Neue Haas Grotesk Text Pro" panose="020B0504020202020204" pitchFamily="34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2651760" y="6647688"/>
            <a:ext cx="14904720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Illumina Inc.</a:t>
            </a:r>
            <a:endParaRPr lang="en-US" sz="24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2651760" y="7214616"/>
            <a:ext cx="14904720" cy="8778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00" dirty="0">
                <a:solidFill>
                  <a:srgbClr val="64748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First-of-its-kind FDA medical device cybersecurity FCA case. Misrepresented compliance with federal cybersecurity requirements for device software.</a:t>
            </a:r>
            <a:endParaRPr lang="en-US" sz="2100" dirty="0">
              <a:latin typeface="Neue Haas Grotesk Text Pro" panose="020B0504020202020204" pitchFamily="34" charset="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548640" y="8165592"/>
            <a:ext cx="17190720" cy="1417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⚑  KEY TAKEAWAY:  </a:t>
            </a:r>
            <a:r>
              <a:rPr lang="en-US" sz="2200" dirty="0"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DOJ has said it will extract 'very hefty' penalties from contractors failing cybersecurity standards. The CCFI is the exception to the current enforcement rollback.</a:t>
            </a:r>
            <a:endParaRPr lang="en-US" sz="2200" dirty="0">
              <a:latin typeface="Neue Haas Grotesk Text Pro" panose="020B0504020202020204" pitchFamily="34" charset="0"/>
            </a:endParaRP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BDB72254-C230-00AC-E295-1F1186390CD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3391" y="379827"/>
            <a:ext cx="13235736" cy="745589"/>
          </a:xfrm>
        </p:spPr>
        <p:txBody>
          <a:bodyPr/>
          <a:lstStyle/>
          <a:p>
            <a:r>
              <a:rPr lang="en-US" sz="4000" dirty="0">
                <a:solidFill>
                  <a:srgbClr val="C2ADFF"/>
                </a:solidFill>
              </a:rPr>
              <a:t>DOJ Enforcement: </a:t>
            </a:r>
            <a:r>
              <a:rPr lang="en-US" sz="4000" dirty="0"/>
              <a:t>Real Cases, Real Consequences</a:t>
            </a: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457200" y="1363161"/>
            <a:ext cx="17373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8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What a Lawyer Does That an IT Consultant Cannot</a:t>
            </a:r>
            <a:endParaRPr lang="en-US" sz="28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365760" y="2094681"/>
            <a:ext cx="8503920" cy="1609344"/>
          </a:xfrm>
          <a:prstGeom prst="rect">
            <a:avLst/>
          </a:prstGeom>
          <a:solidFill>
            <a:srgbClr val="6B1ADC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694944" y="2204409"/>
            <a:ext cx="7955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b="1" dirty="0">
                <a:solidFill>
                  <a:schemeClr val="bg1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Contract Interpretation</a:t>
            </a:r>
            <a:endParaRPr lang="en-US" sz="2200" dirty="0">
              <a:solidFill>
                <a:schemeClr val="bg1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694944" y="2789625"/>
            <a:ext cx="7955280" cy="7680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dirty="0">
                <a:solidFill>
                  <a:srgbClr val="D6E4F7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Determines how regulatory language applies to YOUR specific contract terms — not just the standard.</a:t>
            </a:r>
            <a:endParaRPr lang="en-US" sz="2000" dirty="0">
              <a:latin typeface="Neue Haas Grotesk Text Pro" panose="020B05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9326880" y="2094681"/>
            <a:ext cx="8503920" cy="1609344"/>
          </a:xfrm>
          <a:prstGeom prst="rect">
            <a:avLst/>
          </a:prstGeom>
          <a:solidFill>
            <a:srgbClr val="6B1ADC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solidFill>
                <a:schemeClr val="bg1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9656064" y="2204409"/>
            <a:ext cx="7955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b="1" dirty="0">
                <a:solidFill>
                  <a:schemeClr val="bg1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Attorney-Client Privilege</a:t>
            </a:r>
            <a:endParaRPr lang="en-US" sz="2200" dirty="0">
              <a:solidFill>
                <a:schemeClr val="bg1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656064" y="2789625"/>
            <a:ext cx="7955280" cy="7680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dirty="0">
                <a:solidFill>
                  <a:srgbClr val="D6E4F7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Structures assessments so findings are protected from disclosure in litigation or government investigations.</a:t>
            </a:r>
            <a:endParaRPr lang="en-US" sz="2000" dirty="0">
              <a:latin typeface="Neue Haas Grotesk Text Pro" panose="020B05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365760" y="3960057"/>
            <a:ext cx="8503920" cy="1609344"/>
          </a:xfrm>
          <a:prstGeom prst="rect">
            <a:avLst/>
          </a:prstGeom>
          <a:solidFill>
            <a:srgbClr val="6B1ADC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694944" y="4069785"/>
            <a:ext cx="7955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b="1" dirty="0">
                <a:solidFill>
                  <a:schemeClr val="bg1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FCA Pre-Attestation Review</a:t>
            </a:r>
            <a:endParaRPr lang="en-US" sz="2200" dirty="0">
              <a:solidFill>
                <a:schemeClr val="bg1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694944" y="4655001"/>
            <a:ext cx="7955280" cy="7680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dirty="0">
                <a:solidFill>
                  <a:srgbClr val="D6E4F7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Advises on False Claims Act exposure BEFORE you submit SPRS scores or certifications — not after a DOJ letter arrives.</a:t>
            </a:r>
            <a:endParaRPr lang="en-US" sz="2000" dirty="0">
              <a:latin typeface="Neue Haas Grotesk Text Pro" panose="020B0504020202020204" pitchFamily="34" charset="0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9326880" y="3960057"/>
            <a:ext cx="8503920" cy="1609344"/>
          </a:xfrm>
          <a:prstGeom prst="rect">
            <a:avLst/>
          </a:prstGeom>
          <a:solidFill>
            <a:srgbClr val="6B1ADC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9656064" y="4069785"/>
            <a:ext cx="7955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b="1" dirty="0">
                <a:solidFill>
                  <a:schemeClr val="bg1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Incident Response Counsel</a:t>
            </a:r>
            <a:endParaRPr lang="en-US" sz="2200" dirty="0">
              <a:solidFill>
                <a:schemeClr val="bg1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9656064" y="4655001"/>
            <a:ext cx="7955280" cy="7680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dirty="0">
                <a:solidFill>
                  <a:srgbClr val="D6E4F7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Navigates the 1-hour GSA and 72-hour DFARS reporting windows without creating additional legal exposure in the process.</a:t>
            </a:r>
            <a:endParaRPr lang="en-US" sz="2000" dirty="0">
              <a:latin typeface="Neue Haas Grotesk Text Pro" panose="020B0504020202020204" pitchFamily="34" charset="0"/>
            </a:endParaRPr>
          </a:p>
        </p:txBody>
      </p:sp>
      <p:sp>
        <p:nvSpPr>
          <p:cNvPr id="22" name="Shape 20"/>
          <p:cNvSpPr/>
          <p:nvPr/>
        </p:nvSpPr>
        <p:spPr>
          <a:xfrm>
            <a:off x="365760" y="5825433"/>
            <a:ext cx="8503920" cy="1609344"/>
          </a:xfrm>
          <a:prstGeom prst="rect">
            <a:avLst/>
          </a:prstGeom>
          <a:solidFill>
            <a:srgbClr val="6B1ADC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694944" y="5935161"/>
            <a:ext cx="7955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b="1" dirty="0">
                <a:solidFill>
                  <a:schemeClr val="bg1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Subcontract Flow-Down Drafting</a:t>
            </a:r>
            <a:endParaRPr lang="en-US" sz="2200" dirty="0">
              <a:solidFill>
                <a:schemeClr val="bg1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694944" y="6520377"/>
            <a:ext cx="7955280" cy="7680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dirty="0">
                <a:solidFill>
                  <a:srgbClr val="D6E4F7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Drafts and reviews subcontract language to ensure your CUI obligations flow correctly and enforceable downstream.</a:t>
            </a:r>
            <a:endParaRPr lang="en-US" sz="2000" dirty="0">
              <a:latin typeface="Neue Haas Grotesk Text Pro" panose="020B0504020202020204" pitchFamily="34" charset="0"/>
            </a:endParaRPr>
          </a:p>
        </p:txBody>
      </p:sp>
      <p:sp>
        <p:nvSpPr>
          <p:cNvPr id="26" name="Shape 24"/>
          <p:cNvSpPr/>
          <p:nvPr/>
        </p:nvSpPr>
        <p:spPr>
          <a:xfrm>
            <a:off x="9326880" y="5825433"/>
            <a:ext cx="8503920" cy="1609344"/>
          </a:xfrm>
          <a:prstGeom prst="rect">
            <a:avLst/>
          </a:prstGeom>
          <a:solidFill>
            <a:srgbClr val="6B1ADC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9656064" y="5935161"/>
            <a:ext cx="7955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b="1" dirty="0">
                <a:solidFill>
                  <a:schemeClr val="bg1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Multi-Regime Strategy</a:t>
            </a:r>
            <a:endParaRPr lang="en-US" sz="2200" dirty="0">
              <a:solidFill>
                <a:schemeClr val="bg1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9656064" y="6520377"/>
            <a:ext cx="7955280" cy="7680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dirty="0">
                <a:solidFill>
                  <a:srgbClr val="D6E4F7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Builds a unified compliance strategy across DoD + GSA + other agencies — maximizing efficiency across divergent frameworks.</a:t>
            </a:r>
            <a:endParaRPr lang="en-US" sz="2000" dirty="0">
              <a:latin typeface="Neue Haas Grotesk Text Pro" panose="020B0504020202020204" pitchFamily="34" charset="0"/>
            </a:endParaRPr>
          </a:p>
        </p:txBody>
      </p:sp>
      <p:sp>
        <p:nvSpPr>
          <p:cNvPr id="30" name="Shape 28"/>
          <p:cNvSpPr/>
          <p:nvPr/>
        </p:nvSpPr>
        <p:spPr>
          <a:xfrm>
            <a:off x="0" y="7544505"/>
            <a:ext cx="18288000" cy="1417320"/>
          </a:xfrm>
          <a:prstGeom prst="rect">
            <a:avLst/>
          </a:prstGeom>
          <a:solidFill>
            <a:srgbClr val="E5D5FE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31" name="Text 29"/>
          <p:cNvSpPr/>
          <p:nvPr/>
        </p:nvSpPr>
        <p:spPr>
          <a:xfrm>
            <a:off x="548640" y="7544505"/>
            <a:ext cx="17190720" cy="1417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Compliance counsel is not a cost center. It is the difference between a managed compliance program and an $11 million False Claims Act settlement.</a:t>
            </a:r>
            <a:endParaRPr lang="en-US" sz="24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8571E694-EB3F-D22A-53CC-3B0B3FF343C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3391" y="0"/>
            <a:ext cx="14725915" cy="1060705"/>
          </a:xfrm>
        </p:spPr>
        <p:txBody>
          <a:bodyPr/>
          <a:lstStyle/>
          <a:p>
            <a:r>
              <a:rPr lang="en-US" dirty="0"/>
              <a:t>Where Legal Counsel Fits — and Why You </a:t>
            </a:r>
          </a:p>
          <a:p>
            <a:r>
              <a:rPr lang="en-US" dirty="0"/>
              <a:t>Need Them Now</a:t>
            </a:r>
          </a:p>
        </p:txBody>
      </p:sp>
      <p:sp>
        <p:nvSpPr>
          <p:cNvPr id="15" name="Shape 3">
            <a:extLst>
              <a:ext uri="{FF2B5EF4-FFF2-40B4-BE49-F238E27FC236}">
                <a16:creationId xmlns:a16="http://schemas.microsoft.com/office/drawing/2014/main" id="{282BF23A-4D25-723E-2059-E6E1236FD9AF}"/>
              </a:ext>
            </a:extLst>
          </p:cNvPr>
          <p:cNvSpPr/>
          <p:nvPr/>
        </p:nvSpPr>
        <p:spPr>
          <a:xfrm>
            <a:off x="14234745" y="188963"/>
            <a:ext cx="3489864" cy="918166"/>
          </a:xfrm>
          <a:prstGeom prst="rect">
            <a:avLst/>
          </a:prstGeom>
          <a:solidFill>
            <a:srgbClr val="C2ADFF"/>
          </a:solidFill>
          <a:ln/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b="1" dirty="0">
                <a:latin typeface="Neue Haas Grotesk Text Pro" panose="020B0504020202020204" pitchFamily="34" charset="0"/>
              </a:rPr>
              <a:t>SECTION VIII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14264640" y="329184"/>
            <a:ext cx="3657600" cy="731520"/>
          </a:xfrm>
          <a:prstGeom prst="rect">
            <a:avLst/>
          </a:prstGeom>
          <a:solidFill>
            <a:srgbClr val="C2ADFF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6" name="Text 4"/>
          <p:cNvSpPr/>
          <p:nvPr/>
        </p:nvSpPr>
        <p:spPr>
          <a:xfrm>
            <a:off x="14264640" y="329184"/>
            <a:ext cx="3657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0F2044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SECTION VIII</a:t>
            </a:r>
            <a:endParaRPr lang="en-US" dirty="0">
              <a:latin typeface="Neue Haas Grotesk Text Pro" panose="020B05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365760" y="2048256"/>
            <a:ext cx="8503920" cy="1792224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/>
          </a:p>
        </p:txBody>
      </p:sp>
      <p:sp>
        <p:nvSpPr>
          <p:cNvPr id="8" name="Shape 6"/>
          <p:cNvSpPr/>
          <p:nvPr/>
        </p:nvSpPr>
        <p:spPr>
          <a:xfrm>
            <a:off x="365760" y="2048256"/>
            <a:ext cx="128016" cy="1792224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9" name="Text 7"/>
          <p:cNvSpPr/>
          <p:nvPr/>
        </p:nvSpPr>
        <p:spPr>
          <a:xfrm>
            <a:off x="640080" y="2048256"/>
            <a:ext cx="1005840" cy="1792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600" b="1" dirty="0">
                <a:solidFill>
                  <a:srgbClr val="6B1A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5600" dirty="0">
              <a:solidFill>
                <a:srgbClr val="6B1ADC"/>
              </a:solidFill>
            </a:endParaRPr>
          </a:p>
        </p:txBody>
      </p:sp>
      <p:sp>
        <p:nvSpPr>
          <p:cNvPr id="10" name="Text 8"/>
          <p:cNvSpPr/>
          <p:nvPr/>
        </p:nvSpPr>
        <p:spPr>
          <a:xfrm>
            <a:off x="1792224" y="2194560"/>
            <a:ext cx="6858000" cy="14996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dirty="0">
                <a:solidFill>
                  <a:srgbClr val="0F20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Before responding to any GSA</a:t>
            </a:r>
            <a:endParaRPr lang="en-US" sz="2400" dirty="0"/>
          </a:p>
          <a:p>
            <a:r>
              <a:rPr lang="en-US" sz="2400" dirty="0">
                <a:solidFill>
                  <a:srgbClr val="0F20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solicitation involving CUI</a:t>
            </a:r>
            <a:endParaRPr lang="en-US" sz="2400" dirty="0"/>
          </a:p>
        </p:txBody>
      </p:sp>
      <p:sp>
        <p:nvSpPr>
          <p:cNvPr id="11" name="Shape 9"/>
          <p:cNvSpPr/>
          <p:nvPr/>
        </p:nvSpPr>
        <p:spPr>
          <a:xfrm>
            <a:off x="9326880" y="2048256"/>
            <a:ext cx="8503920" cy="1792224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/>
          </a:p>
        </p:txBody>
      </p:sp>
      <p:sp>
        <p:nvSpPr>
          <p:cNvPr id="12" name="Shape 10"/>
          <p:cNvSpPr/>
          <p:nvPr/>
        </p:nvSpPr>
        <p:spPr>
          <a:xfrm>
            <a:off x="9326880" y="2048256"/>
            <a:ext cx="128016" cy="1792224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13" name="Text 11"/>
          <p:cNvSpPr/>
          <p:nvPr/>
        </p:nvSpPr>
        <p:spPr>
          <a:xfrm>
            <a:off x="9601200" y="2048256"/>
            <a:ext cx="1005840" cy="1792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600" b="1" dirty="0">
                <a:solidFill>
                  <a:srgbClr val="6B1A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5600" dirty="0">
              <a:solidFill>
                <a:srgbClr val="6B1ADC"/>
              </a:solidFill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753344" y="2194560"/>
            <a:ext cx="6858000" cy="14996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dirty="0">
                <a:solidFill>
                  <a:srgbClr val="0F20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Before your next CMMC</a:t>
            </a:r>
            <a:endParaRPr lang="en-US" sz="2400" dirty="0"/>
          </a:p>
          <a:p>
            <a:r>
              <a:rPr lang="en-US" sz="2400" dirty="0">
                <a:solidFill>
                  <a:srgbClr val="0F20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self-assessment cycle</a:t>
            </a:r>
            <a:endParaRPr lang="en-US" sz="2400" dirty="0"/>
          </a:p>
        </p:txBody>
      </p:sp>
      <p:sp>
        <p:nvSpPr>
          <p:cNvPr id="15" name="Shape 13"/>
          <p:cNvSpPr/>
          <p:nvPr/>
        </p:nvSpPr>
        <p:spPr>
          <a:xfrm>
            <a:off x="365760" y="4151376"/>
            <a:ext cx="8503920" cy="1792224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/>
          </a:p>
        </p:txBody>
      </p:sp>
      <p:sp>
        <p:nvSpPr>
          <p:cNvPr id="16" name="Shape 14"/>
          <p:cNvSpPr/>
          <p:nvPr/>
        </p:nvSpPr>
        <p:spPr>
          <a:xfrm>
            <a:off x="365760" y="4151376"/>
            <a:ext cx="128016" cy="1792224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 dirty="0"/>
          </a:p>
        </p:txBody>
      </p:sp>
      <p:sp>
        <p:nvSpPr>
          <p:cNvPr id="17" name="Text 15"/>
          <p:cNvSpPr/>
          <p:nvPr/>
        </p:nvSpPr>
        <p:spPr>
          <a:xfrm>
            <a:off x="640080" y="4151376"/>
            <a:ext cx="1005840" cy="1792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600" b="1" dirty="0">
                <a:solidFill>
                  <a:srgbClr val="6B1A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5600" dirty="0">
              <a:solidFill>
                <a:srgbClr val="6B1ADC"/>
              </a:solidFill>
            </a:endParaRPr>
          </a:p>
        </p:txBody>
      </p:sp>
      <p:sp>
        <p:nvSpPr>
          <p:cNvPr id="18" name="Text 16"/>
          <p:cNvSpPr/>
          <p:nvPr/>
        </p:nvSpPr>
        <p:spPr>
          <a:xfrm>
            <a:off x="1792224" y="4297680"/>
            <a:ext cx="6858000" cy="14996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dirty="0">
                <a:solidFill>
                  <a:srgbClr val="0F20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Before submitting any SPRS</a:t>
            </a:r>
            <a:endParaRPr lang="en-US" sz="2400" dirty="0"/>
          </a:p>
          <a:p>
            <a:r>
              <a:rPr lang="en-US" sz="2400" dirty="0">
                <a:solidFill>
                  <a:srgbClr val="0F20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 or cyber attestation</a:t>
            </a:r>
            <a:endParaRPr lang="en-US" sz="2400" dirty="0"/>
          </a:p>
        </p:txBody>
      </p:sp>
      <p:sp>
        <p:nvSpPr>
          <p:cNvPr id="19" name="Shape 17"/>
          <p:cNvSpPr/>
          <p:nvPr/>
        </p:nvSpPr>
        <p:spPr>
          <a:xfrm>
            <a:off x="9326880" y="4151376"/>
            <a:ext cx="8503920" cy="1792224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/>
          </a:p>
        </p:txBody>
      </p:sp>
      <p:sp>
        <p:nvSpPr>
          <p:cNvPr id="20" name="Shape 18"/>
          <p:cNvSpPr/>
          <p:nvPr/>
        </p:nvSpPr>
        <p:spPr>
          <a:xfrm>
            <a:off x="9326880" y="4151376"/>
            <a:ext cx="128016" cy="1792224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21" name="Text 19"/>
          <p:cNvSpPr/>
          <p:nvPr/>
        </p:nvSpPr>
        <p:spPr>
          <a:xfrm>
            <a:off x="9601200" y="4151376"/>
            <a:ext cx="1005840" cy="1792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600" b="1" dirty="0">
                <a:solidFill>
                  <a:srgbClr val="6B1A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5600" dirty="0">
              <a:solidFill>
                <a:srgbClr val="6B1ADC"/>
              </a:solidFill>
            </a:endParaRPr>
          </a:p>
        </p:txBody>
      </p:sp>
      <p:sp>
        <p:nvSpPr>
          <p:cNvPr id="22" name="Text 20"/>
          <p:cNvSpPr/>
          <p:nvPr/>
        </p:nvSpPr>
        <p:spPr>
          <a:xfrm>
            <a:off x="10753344" y="4297680"/>
            <a:ext cx="6858000" cy="14996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dirty="0">
                <a:solidFill>
                  <a:srgbClr val="0F20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Immediately following any</a:t>
            </a:r>
            <a:endParaRPr lang="en-US" sz="2400" dirty="0"/>
          </a:p>
          <a:p>
            <a:r>
              <a:rPr lang="en-US" sz="2400" dirty="0">
                <a:solidFill>
                  <a:srgbClr val="0F20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cyber incident — before you report</a:t>
            </a:r>
            <a:endParaRPr lang="en-US" sz="2400" dirty="0"/>
          </a:p>
        </p:txBody>
      </p:sp>
      <p:sp>
        <p:nvSpPr>
          <p:cNvPr id="23" name="Shape 21"/>
          <p:cNvSpPr/>
          <p:nvPr/>
        </p:nvSpPr>
        <p:spPr>
          <a:xfrm>
            <a:off x="365760" y="6254496"/>
            <a:ext cx="8503920" cy="1792224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/>
          </a:p>
        </p:txBody>
      </p:sp>
      <p:sp>
        <p:nvSpPr>
          <p:cNvPr id="24" name="Shape 22"/>
          <p:cNvSpPr/>
          <p:nvPr/>
        </p:nvSpPr>
        <p:spPr>
          <a:xfrm>
            <a:off x="365760" y="6254496"/>
            <a:ext cx="128016" cy="1792224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25" name="Text 23"/>
          <p:cNvSpPr/>
          <p:nvPr/>
        </p:nvSpPr>
        <p:spPr>
          <a:xfrm>
            <a:off x="640080" y="6254496"/>
            <a:ext cx="1005840" cy="1792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600" b="1" dirty="0">
                <a:solidFill>
                  <a:srgbClr val="6B1A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5600" dirty="0">
              <a:solidFill>
                <a:srgbClr val="6B1ADC"/>
              </a:solidFill>
            </a:endParaRPr>
          </a:p>
        </p:txBody>
      </p:sp>
      <p:sp>
        <p:nvSpPr>
          <p:cNvPr id="26" name="Text 24"/>
          <p:cNvSpPr/>
          <p:nvPr/>
        </p:nvSpPr>
        <p:spPr>
          <a:xfrm>
            <a:off x="1792224" y="6400800"/>
            <a:ext cx="6858000" cy="14996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dirty="0">
                <a:solidFill>
                  <a:srgbClr val="0F20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onboarding subs who</a:t>
            </a:r>
            <a:endParaRPr lang="en-US" sz="2400" dirty="0"/>
          </a:p>
          <a:p>
            <a:r>
              <a:rPr lang="en-US" sz="2400" dirty="0">
                <a:solidFill>
                  <a:srgbClr val="0F20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will touch government data</a:t>
            </a:r>
            <a:endParaRPr lang="en-US" sz="2400" dirty="0"/>
          </a:p>
        </p:txBody>
      </p:sp>
      <p:sp>
        <p:nvSpPr>
          <p:cNvPr id="27" name="Shape 25"/>
          <p:cNvSpPr/>
          <p:nvPr/>
        </p:nvSpPr>
        <p:spPr>
          <a:xfrm>
            <a:off x="9326880" y="6254496"/>
            <a:ext cx="8503920" cy="1792224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/>
          </a:p>
        </p:txBody>
      </p:sp>
      <p:sp>
        <p:nvSpPr>
          <p:cNvPr id="28" name="Shape 26"/>
          <p:cNvSpPr/>
          <p:nvPr/>
        </p:nvSpPr>
        <p:spPr>
          <a:xfrm>
            <a:off x="9326880" y="6254496"/>
            <a:ext cx="128016" cy="1792224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29" name="Text 27"/>
          <p:cNvSpPr/>
          <p:nvPr/>
        </p:nvSpPr>
        <p:spPr>
          <a:xfrm>
            <a:off x="9601200" y="6254496"/>
            <a:ext cx="1005840" cy="1792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600" b="1" dirty="0">
                <a:solidFill>
                  <a:srgbClr val="6B1A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</a:t>
            </a:r>
            <a:endParaRPr lang="en-US" sz="5600" dirty="0">
              <a:solidFill>
                <a:srgbClr val="6B1ADC"/>
              </a:solidFill>
            </a:endParaRPr>
          </a:p>
        </p:txBody>
      </p:sp>
      <p:sp>
        <p:nvSpPr>
          <p:cNvPr id="30" name="Text 28"/>
          <p:cNvSpPr/>
          <p:nvPr/>
        </p:nvSpPr>
        <p:spPr>
          <a:xfrm>
            <a:off x="10753344" y="6400800"/>
            <a:ext cx="6858000" cy="14996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dirty="0">
                <a:solidFill>
                  <a:srgbClr val="0F20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uncertain whether</a:t>
            </a:r>
            <a:endParaRPr lang="en-US" sz="2400" dirty="0"/>
          </a:p>
          <a:p>
            <a:r>
              <a:rPr lang="en-US" sz="2400" dirty="0">
                <a:solidFill>
                  <a:srgbClr val="0F20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systems involve CUI at all</a:t>
            </a:r>
            <a:endParaRPr lang="en-US" sz="2400" dirty="0"/>
          </a:p>
        </p:txBody>
      </p:sp>
      <p:sp>
        <p:nvSpPr>
          <p:cNvPr id="31" name="Shape 29"/>
          <p:cNvSpPr/>
          <p:nvPr/>
        </p:nvSpPr>
        <p:spPr>
          <a:xfrm>
            <a:off x="365760" y="8092440"/>
            <a:ext cx="17556480" cy="1133856"/>
          </a:xfrm>
          <a:prstGeom prst="rect">
            <a:avLst/>
          </a:prstGeom>
          <a:solidFill>
            <a:srgbClr val="E5D5FE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32" name="Text 30"/>
          <p:cNvSpPr/>
          <p:nvPr/>
        </p:nvSpPr>
        <p:spPr>
          <a:xfrm>
            <a:off x="640080" y="8046720"/>
            <a:ext cx="17007840" cy="11338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rgbClr val="6B1A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Multi-Regime Reality:  </a:t>
            </a:r>
            <a:r>
              <a:rPr lang="en-US" sz="2300" dirty="0">
                <a:solidFill>
                  <a:srgbClr val="6B1A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you hold DoD and GSA contracts simultaneously, you are operating under two different NIST baselines, two incident timelines, and two assessment ecosystems. Only counsel can unify them efficiently.</a:t>
            </a:r>
            <a:endParaRPr lang="en-US" sz="2400" dirty="0">
              <a:solidFill>
                <a:srgbClr val="6B1ADC"/>
              </a:solidFill>
            </a:endParaRP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F93D6ADD-6368-4A6C-0968-622DDAEC9B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3391" y="393895"/>
            <a:ext cx="13696409" cy="731521"/>
          </a:xfrm>
        </p:spPr>
        <p:txBody>
          <a:bodyPr/>
          <a:lstStyle/>
          <a:p>
            <a:r>
              <a:rPr lang="en-US" sz="4000" dirty="0">
                <a:solidFill>
                  <a:srgbClr val="C2ADFF"/>
                </a:solidFill>
              </a:rPr>
              <a:t>When to Engage Counsel — The Short Answer: </a:t>
            </a:r>
            <a:r>
              <a:rPr lang="en-US" sz="4000" dirty="0"/>
              <a:t>Now</a:t>
            </a:r>
          </a:p>
          <a:p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417320"/>
          </a:xfrm>
          <a:prstGeom prst="rect">
            <a:avLst/>
          </a:prstGeom>
          <a:solidFill>
            <a:schemeClr val="tx1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14264640" y="329184"/>
            <a:ext cx="3657600" cy="731520"/>
          </a:xfrm>
          <a:prstGeom prst="rect">
            <a:avLst/>
          </a:prstGeom>
          <a:solidFill>
            <a:srgbClr val="C2AD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4264640" y="329184"/>
            <a:ext cx="3657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0F2044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SECTION I</a:t>
            </a:r>
            <a:endParaRPr lang="en-US" dirty="0">
              <a:latin typeface="Neue Haas Grotesk Text Pro" panose="020B0504020202020204" pitchFamily="34" charset="0"/>
            </a:endParaRP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435BFE8C-E904-1DB8-80C0-5F7EDAAE52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3391" y="281819"/>
            <a:ext cx="11534824" cy="843598"/>
          </a:xfrm>
        </p:spPr>
        <p:txBody>
          <a:bodyPr/>
          <a:lstStyle/>
          <a:p>
            <a:r>
              <a:rPr lang="en-US" dirty="0">
                <a:solidFill>
                  <a:srgbClr val="C2ADFF"/>
                </a:solidFill>
              </a:rPr>
              <a:t>Who is this guy?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C020D-AE39-7972-F723-860C997DE68A}"/>
              </a:ext>
            </a:extLst>
          </p:cNvPr>
          <p:cNvSpPr txBox="1">
            <a:spLocks/>
          </p:cNvSpPr>
          <p:nvPr/>
        </p:nvSpPr>
        <p:spPr>
          <a:xfrm>
            <a:off x="723900" y="2057400"/>
            <a:ext cx="15372229" cy="4787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4675" indent="-290513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3275" indent="-173038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31875" indent="-2286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98563" indent="-173038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▫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452B6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B5C"/>
                </a:solidFill>
                <a:effectLst/>
                <a:uLnTx/>
                <a:uFillTx/>
                <a:latin typeface="Neue Haas Grotesk Text Pro" panose="020B0504020202020204" pitchFamily="34" charset="0"/>
                <a:cs typeface="Arial"/>
              </a:rPr>
              <a:t>Partner and co-leader of the Government Contracts and Global Trade Practice at McCarter &amp; English, LLP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452B6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B5C"/>
                </a:solidFill>
                <a:effectLst/>
                <a:uLnTx/>
                <a:uFillTx/>
                <a:latin typeface="Neue Haas Grotesk Text Pro" panose="020B0504020202020204" pitchFamily="34" charset="0"/>
                <a:cs typeface="Arial"/>
              </a:rPr>
              <a:t>Significant experience handling “bet the company” litigation, investigations, and bid protests for a broad array of companies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452B6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B5C"/>
                </a:solidFill>
                <a:effectLst/>
                <a:uLnTx/>
                <a:uFillTx/>
                <a:latin typeface="Neue Haas Grotesk Text Pro" panose="020B0504020202020204" pitchFamily="34" charset="0"/>
                <a:cs typeface="Arial"/>
              </a:rPr>
              <a:t>Clients range from Fortune 20 organizations to small businesses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452B6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B5C"/>
                </a:solidFill>
                <a:effectLst/>
                <a:uLnTx/>
                <a:uFillTx/>
                <a:latin typeface="Neue Haas Grotesk Text Pro" panose="020B0504020202020204" pitchFamily="34" charset="0"/>
                <a:cs typeface="Arial"/>
              </a:rPr>
              <a:t>Extensive experience in defense and civilian contracting across multiple industry sectors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452B6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B5C"/>
                </a:solidFill>
                <a:effectLst/>
                <a:uLnTx/>
                <a:uFillTx/>
                <a:latin typeface="Neue Haas Grotesk Text Pro" panose="020B0504020202020204" pitchFamily="34" charset="0"/>
                <a:cs typeface="Arial"/>
              </a:rPr>
              <a:t>Advised companies on thousands of procurements across every major federal agency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452B6F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85B5C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452B6F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85B5C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640080" y="0"/>
            <a:ext cx="1335024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5200" dirty="0"/>
          </a:p>
        </p:txBody>
      </p:sp>
      <p:sp>
        <p:nvSpPr>
          <p:cNvPr id="5" name="Shape 3"/>
          <p:cNvSpPr/>
          <p:nvPr/>
        </p:nvSpPr>
        <p:spPr>
          <a:xfrm>
            <a:off x="14264640" y="329184"/>
            <a:ext cx="3657600" cy="731520"/>
          </a:xfrm>
          <a:prstGeom prst="rect">
            <a:avLst/>
          </a:prstGeom>
          <a:solidFill>
            <a:srgbClr val="C2ADFF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6" name="Text 4"/>
          <p:cNvSpPr/>
          <p:nvPr/>
        </p:nvSpPr>
        <p:spPr>
          <a:xfrm>
            <a:off x="14264640" y="329184"/>
            <a:ext cx="3657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0F2044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CLOSING</a:t>
            </a:r>
            <a:endParaRPr lang="en-US" dirty="0">
              <a:latin typeface="Neue Haas Grotesk Text Pro" panose="020B05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365760" y="2048256"/>
            <a:ext cx="17556480" cy="841248"/>
          </a:xfrm>
          <a:prstGeom prst="rect">
            <a:avLst/>
          </a:prstGeom>
          <a:solidFill>
            <a:srgbClr val="ECE6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/>
          </a:p>
        </p:txBody>
      </p:sp>
      <p:sp>
        <p:nvSpPr>
          <p:cNvPr id="8" name="Shape 6"/>
          <p:cNvSpPr/>
          <p:nvPr/>
        </p:nvSpPr>
        <p:spPr>
          <a:xfrm>
            <a:off x="365760" y="2048256"/>
            <a:ext cx="731520" cy="841248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9" name="Text 7"/>
          <p:cNvSpPr/>
          <p:nvPr/>
        </p:nvSpPr>
        <p:spPr>
          <a:xfrm>
            <a:off x="365760" y="2048256"/>
            <a:ext cx="73152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800" b="1" dirty="0">
                <a:solidFill>
                  <a:srgbClr val="0F20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1316736" y="2048256"/>
            <a:ext cx="4572000" cy="8412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b="1" dirty="0">
                <a:solidFill>
                  <a:srgbClr val="6B1A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CUI Inventory</a:t>
            </a:r>
            <a:endParaRPr lang="en-US" sz="2200" dirty="0">
              <a:solidFill>
                <a:srgbClr val="6B1ADC"/>
              </a:solidFill>
            </a:endParaRPr>
          </a:p>
        </p:txBody>
      </p:sp>
      <p:sp>
        <p:nvSpPr>
          <p:cNvPr id="11" name="Text 9"/>
          <p:cNvSpPr/>
          <p:nvPr/>
        </p:nvSpPr>
        <p:spPr>
          <a:xfrm>
            <a:off x="5943600" y="2048256"/>
            <a:ext cx="11704320" cy="8412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Identify what information you hold, where it lives, and which regulatory category governs it</a:t>
            </a:r>
            <a:endParaRPr lang="en-US" sz="2200" dirty="0"/>
          </a:p>
        </p:txBody>
      </p:sp>
      <p:sp>
        <p:nvSpPr>
          <p:cNvPr id="12" name="Shape 10"/>
          <p:cNvSpPr/>
          <p:nvPr/>
        </p:nvSpPr>
        <p:spPr>
          <a:xfrm>
            <a:off x="365760" y="3035808"/>
            <a:ext cx="17556480" cy="841248"/>
          </a:xfrm>
          <a:prstGeom prst="rect">
            <a:avLst/>
          </a:prstGeom>
          <a:solidFill>
            <a:srgbClr val="C2ADFF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13" name="Shape 11"/>
          <p:cNvSpPr/>
          <p:nvPr/>
        </p:nvSpPr>
        <p:spPr>
          <a:xfrm>
            <a:off x="365760" y="3035808"/>
            <a:ext cx="731520" cy="841248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14" name="Text 12"/>
          <p:cNvSpPr/>
          <p:nvPr/>
        </p:nvSpPr>
        <p:spPr>
          <a:xfrm>
            <a:off x="365760" y="3035808"/>
            <a:ext cx="73152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800" b="1" dirty="0">
                <a:solidFill>
                  <a:srgbClr val="0F20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2800" dirty="0"/>
          </a:p>
        </p:txBody>
      </p:sp>
      <p:sp>
        <p:nvSpPr>
          <p:cNvPr id="15" name="Text 13"/>
          <p:cNvSpPr/>
          <p:nvPr/>
        </p:nvSpPr>
        <p:spPr>
          <a:xfrm>
            <a:off x="1316736" y="3035808"/>
            <a:ext cx="4572000" cy="8412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b="1" dirty="0">
                <a:solidFill>
                  <a:srgbClr val="6B1A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GSA Vehicle Audit</a:t>
            </a:r>
            <a:endParaRPr lang="en-US" sz="2200" dirty="0">
              <a:solidFill>
                <a:srgbClr val="6B1ADC"/>
              </a:solidFill>
            </a:endParaRPr>
          </a:p>
        </p:txBody>
      </p:sp>
      <p:sp>
        <p:nvSpPr>
          <p:cNvPr id="16" name="Text 14"/>
          <p:cNvSpPr/>
          <p:nvPr/>
        </p:nvSpPr>
        <p:spPr>
          <a:xfrm>
            <a:off x="5943600" y="3035808"/>
            <a:ext cx="11704320" cy="8412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Review every GSA contract vehicle for CUI presence — ask your COs directly</a:t>
            </a:r>
            <a:endParaRPr lang="en-US" sz="2200" dirty="0"/>
          </a:p>
        </p:txBody>
      </p:sp>
      <p:sp>
        <p:nvSpPr>
          <p:cNvPr id="17" name="Shape 15"/>
          <p:cNvSpPr/>
          <p:nvPr/>
        </p:nvSpPr>
        <p:spPr>
          <a:xfrm>
            <a:off x="365760" y="4023360"/>
            <a:ext cx="17556480" cy="841248"/>
          </a:xfrm>
          <a:prstGeom prst="rect">
            <a:avLst/>
          </a:prstGeom>
          <a:solidFill>
            <a:srgbClr val="ECE6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/>
          </a:p>
        </p:txBody>
      </p:sp>
      <p:sp>
        <p:nvSpPr>
          <p:cNvPr id="18" name="Shape 16"/>
          <p:cNvSpPr/>
          <p:nvPr/>
        </p:nvSpPr>
        <p:spPr>
          <a:xfrm>
            <a:off x="365760" y="4023360"/>
            <a:ext cx="731520" cy="841248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19" name="Text 17"/>
          <p:cNvSpPr/>
          <p:nvPr/>
        </p:nvSpPr>
        <p:spPr>
          <a:xfrm>
            <a:off x="365760" y="4023360"/>
            <a:ext cx="73152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800" b="1" dirty="0">
                <a:solidFill>
                  <a:srgbClr val="0F20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2800" dirty="0"/>
          </a:p>
        </p:txBody>
      </p:sp>
      <p:sp>
        <p:nvSpPr>
          <p:cNvPr id="20" name="Text 18"/>
          <p:cNvSpPr/>
          <p:nvPr/>
        </p:nvSpPr>
        <p:spPr>
          <a:xfrm>
            <a:off x="1316736" y="4023360"/>
            <a:ext cx="4572000" cy="8412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b="1" dirty="0">
                <a:solidFill>
                  <a:srgbClr val="6B1A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NIST Rev. 3 Gap Analysis</a:t>
            </a:r>
            <a:endParaRPr lang="en-US" sz="2200" dirty="0">
              <a:solidFill>
                <a:srgbClr val="6B1ADC"/>
              </a:solidFill>
            </a:endParaRPr>
          </a:p>
        </p:txBody>
      </p:sp>
      <p:sp>
        <p:nvSpPr>
          <p:cNvPr id="21" name="Text 19"/>
          <p:cNvSpPr/>
          <p:nvPr/>
        </p:nvSpPr>
        <p:spPr>
          <a:xfrm>
            <a:off x="5943600" y="4023360"/>
            <a:ext cx="11704320" cy="8412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Conduct separately from CMMC Rev. 2 work — these are not interchangeable</a:t>
            </a:r>
            <a:endParaRPr lang="en-US" sz="2200" dirty="0"/>
          </a:p>
        </p:txBody>
      </p:sp>
      <p:sp>
        <p:nvSpPr>
          <p:cNvPr id="22" name="Shape 20"/>
          <p:cNvSpPr/>
          <p:nvPr/>
        </p:nvSpPr>
        <p:spPr>
          <a:xfrm>
            <a:off x="365760" y="5010912"/>
            <a:ext cx="17556480" cy="841248"/>
          </a:xfrm>
          <a:prstGeom prst="rect">
            <a:avLst/>
          </a:prstGeom>
          <a:solidFill>
            <a:srgbClr val="C2ADFF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23" name="Shape 21"/>
          <p:cNvSpPr/>
          <p:nvPr/>
        </p:nvSpPr>
        <p:spPr>
          <a:xfrm>
            <a:off x="365760" y="5010912"/>
            <a:ext cx="731520" cy="841248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24" name="Text 22"/>
          <p:cNvSpPr/>
          <p:nvPr/>
        </p:nvSpPr>
        <p:spPr>
          <a:xfrm>
            <a:off x="365760" y="5010912"/>
            <a:ext cx="73152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800" b="1" dirty="0">
                <a:solidFill>
                  <a:srgbClr val="0F20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2800" dirty="0"/>
          </a:p>
        </p:txBody>
      </p:sp>
      <p:sp>
        <p:nvSpPr>
          <p:cNvPr id="25" name="Text 23"/>
          <p:cNvSpPr/>
          <p:nvPr/>
        </p:nvSpPr>
        <p:spPr>
          <a:xfrm>
            <a:off x="1316736" y="5010912"/>
            <a:ext cx="4572000" cy="8412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b="1" dirty="0">
                <a:solidFill>
                  <a:srgbClr val="6B1A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Subcontract Template Review</a:t>
            </a:r>
            <a:endParaRPr lang="en-US" sz="2200" dirty="0">
              <a:solidFill>
                <a:srgbClr val="6B1ADC"/>
              </a:solidFill>
            </a:endParaRPr>
          </a:p>
        </p:txBody>
      </p:sp>
      <p:sp>
        <p:nvSpPr>
          <p:cNvPr id="26" name="Text 24"/>
          <p:cNvSpPr/>
          <p:nvPr/>
        </p:nvSpPr>
        <p:spPr>
          <a:xfrm>
            <a:off x="5943600" y="5010912"/>
            <a:ext cx="11704320" cy="8412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Update flow-down clauses for CUI obligations before the next award</a:t>
            </a:r>
            <a:endParaRPr lang="en-US" sz="2200" dirty="0"/>
          </a:p>
        </p:txBody>
      </p:sp>
      <p:sp>
        <p:nvSpPr>
          <p:cNvPr id="27" name="Shape 25"/>
          <p:cNvSpPr/>
          <p:nvPr/>
        </p:nvSpPr>
        <p:spPr>
          <a:xfrm>
            <a:off x="365760" y="5998464"/>
            <a:ext cx="17556480" cy="841248"/>
          </a:xfrm>
          <a:prstGeom prst="rect">
            <a:avLst/>
          </a:prstGeom>
          <a:solidFill>
            <a:srgbClr val="ECE6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/>
          </a:p>
        </p:txBody>
      </p:sp>
      <p:sp>
        <p:nvSpPr>
          <p:cNvPr id="28" name="Shape 26"/>
          <p:cNvSpPr/>
          <p:nvPr/>
        </p:nvSpPr>
        <p:spPr>
          <a:xfrm>
            <a:off x="365760" y="5998464"/>
            <a:ext cx="731520" cy="841248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29" name="Text 27"/>
          <p:cNvSpPr/>
          <p:nvPr/>
        </p:nvSpPr>
        <p:spPr>
          <a:xfrm>
            <a:off x="365760" y="5998464"/>
            <a:ext cx="73152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800" b="1" dirty="0">
                <a:solidFill>
                  <a:srgbClr val="0F20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2800" dirty="0"/>
          </a:p>
        </p:txBody>
      </p:sp>
      <p:sp>
        <p:nvSpPr>
          <p:cNvPr id="30" name="Text 28"/>
          <p:cNvSpPr/>
          <p:nvPr/>
        </p:nvSpPr>
        <p:spPr>
          <a:xfrm>
            <a:off x="1316736" y="5998464"/>
            <a:ext cx="4572000" cy="8412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b="1" dirty="0">
                <a:solidFill>
                  <a:srgbClr val="6B1A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Cloud/SaaS FedRAMP Check</a:t>
            </a:r>
            <a:endParaRPr lang="en-US" sz="2200" dirty="0">
              <a:solidFill>
                <a:srgbClr val="6B1ADC"/>
              </a:solidFill>
            </a:endParaRPr>
          </a:p>
        </p:txBody>
      </p:sp>
      <p:sp>
        <p:nvSpPr>
          <p:cNvPr id="31" name="Text 29"/>
          <p:cNvSpPr/>
          <p:nvPr/>
        </p:nvSpPr>
        <p:spPr>
          <a:xfrm>
            <a:off x="5943600" y="5998464"/>
            <a:ext cx="11704320" cy="8412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Verify all IaaS and SaaS environments used for CUI have FedRAMP authorization</a:t>
            </a:r>
            <a:endParaRPr lang="en-US" sz="2200" dirty="0"/>
          </a:p>
        </p:txBody>
      </p:sp>
      <p:sp>
        <p:nvSpPr>
          <p:cNvPr id="32" name="Shape 30"/>
          <p:cNvSpPr/>
          <p:nvPr/>
        </p:nvSpPr>
        <p:spPr>
          <a:xfrm>
            <a:off x="365760" y="6986016"/>
            <a:ext cx="17556480" cy="841248"/>
          </a:xfrm>
          <a:prstGeom prst="rect">
            <a:avLst/>
          </a:prstGeom>
          <a:solidFill>
            <a:srgbClr val="C2ADFF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33" name="Shape 31"/>
          <p:cNvSpPr/>
          <p:nvPr/>
        </p:nvSpPr>
        <p:spPr>
          <a:xfrm>
            <a:off x="365760" y="6986016"/>
            <a:ext cx="731520" cy="841248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34" name="Text 32"/>
          <p:cNvSpPr/>
          <p:nvPr/>
        </p:nvSpPr>
        <p:spPr>
          <a:xfrm>
            <a:off x="365760" y="6986016"/>
            <a:ext cx="73152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800" b="1" dirty="0">
                <a:solidFill>
                  <a:srgbClr val="0F20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2800" dirty="0"/>
          </a:p>
        </p:txBody>
      </p:sp>
      <p:sp>
        <p:nvSpPr>
          <p:cNvPr id="35" name="Text 33"/>
          <p:cNvSpPr/>
          <p:nvPr/>
        </p:nvSpPr>
        <p:spPr>
          <a:xfrm>
            <a:off x="1316736" y="6986016"/>
            <a:ext cx="4572000" cy="8412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b="1" dirty="0">
                <a:solidFill>
                  <a:srgbClr val="6B1A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1-Hour Incident Protocol</a:t>
            </a:r>
            <a:endParaRPr lang="en-US" sz="2200" dirty="0">
              <a:solidFill>
                <a:srgbClr val="6B1ADC"/>
              </a:solidFill>
            </a:endParaRPr>
          </a:p>
        </p:txBody>
      </p:sp>
      <p:sp>
        <p:nvSpPr>
          <p:cNvPr id="36" name="Text 34"/>
          <p:cNvSpPr/>
          <p:nvPr/>
        </p:nvSpPr>
        <p:spPr>
          <a:xfrm>
            <a:off x="5943600" y="6986016"/>
            <a:ext cx="11704320" cy="8412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Build and test a response process that can generate a GSA-compliant report in under one hour</a:t>
            </a:r>
            <a:endParaRPr lang="en-US" sz="2200" dirty="0"/>
          </a:p>
        </p:txBody>
      </p:sp>
      <p:sp>
        <p:nvSpPr>
          <p:cNvPr id="37" name="Shape 35"/>
          <p:cNvSpPr/>
          <p:nvPr/>
        </p:nvSpPr>
        <p:spPr>
          <a:xfrm>
            <a:off x="365760" y="7973568"/>
            <a:ext cx="17556480" cy="841248"/>
          </a:xfrm>
          <a:prstGeom prst="rect">
            <a:avLst/>
          </a:prstGeom>
          <a:solidFill>
            <a:srgbClr val="ECE6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/>
          </a:p>
        </p:txBody>
      </p:sp>
      <p:sp>
        <p:nvSpPr>
          <p:cNvPr id="38" name="Shape 36"/>
          <p:cNvSpPr/>
          <p:nvPr/>
        </p:nvSpPr>
        <p:spPr>
          <a:xfrm>
            <a:off x="365760" y="7973568"/>
            <a:ext cx="731520" cy="841248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39" name="Text 37"/>
          <p:cNvSpPr/>
          <p:nvPr/>
        </p:nvSpPr>
        <p:spPr>
          <a:xfrm>
            <a:off x="365760" y="7973568"/>
            <a:ext cx="73152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800" b="1" dirty="0">
                <a:solidFill>
                  <a:srgbClr val="0F20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2800" dirty="0"/>
          </a:p>
        </p:txBody>
      </p:sp>
      <p:sp>
        <p:nvSpPr>
          <p:cNvPr id="40" name="Text 38"/>
          <p:cNvSpPr/>
          <p:nvPr/>
        </p:nvSpPr>
        <p:spPr>
          <a:xfrm>
            <a:off x="1316736" y="7973568"/>
            <a:ext cx="4572000" cy="8412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b="1" dirty="0">
                <a:solidFill>
                  <a:srgbClr val="6B1A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Engage Legal Counsel</a:t>
            </a:r>
            <a:endParaRPr lang="en-US" sz="2200" dirty="0">
              <a:solidFill>
                <a:srgbClr val="6B1ADC"/>
              </a:solidFill>
            </a:endParaRPr>
          </a:p>
        </p:txBody>
      </p:sp>
      <p:sp>
        <p:nvSpPr>
          <p:cNvPr id="41" name="Text 39"/>
          <p:cNvSpPr/>
          <p:nvPr/>
        </p:nvSpPr>
        <p:spPr>
          <a:xfrm>
            <a:off x="5943600" y="7973568"/>
            <a:ext cx="11704320" cy="8412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Structure any pending assessments under privilege before work begins — not after</a:t>
            </a:r>
            <a:endParaRPr lang="en-US" sz="2200" dirty="0"/>
          </a:p>
        </p:txBody>
      </p:sp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9F728554-EB2F-E712-1726-BCF6F032C5F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Your 30–60 Day Action Checklist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14400" y="2194560"/>
            <a:ext cx="16459200" cy="5669280"/>
          </a:xfrm>
          <a:prstGeom prst="rect">
            <a:avLst/>
          </a:prstGeom>
          <a:solidFill>
            <a:srgbClr val="6B1ADC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/>
          </a:p>
        </p:txBody>
      </p:sp>
      <p:sp>
        <p:nvSpPr>
          <p:cNvPr id="9" name="Text 7"/>
          <p:cNvSpPr/>
          <p:nvPr/>
        </p:nvSpPr>
        <p:spPr>
          <a:xfrm>
            <a:off x="2377440" y="2926080"/>
            <a:ext cx="14264640" cy="3840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36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GSA guide walked in quietly, but it carries real consequences.</a:t>
            </a:r>
            <a:endParaRPr lang="en-US" sz="3600" dirty="0"/>
          </a:p>
          <a:p>
            <a:pPr algn="ctr"/>
            <a:r>
              <a:rPr lang="en-US" sz="36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question isn't whether you need to act —</a:t>
            </a:r>
            <a:endParaRPr lang="en-US" sz="3600" dirty="0"/>
          </a:p>
          <a:p>
            <a:pPr algn="ctr"/>
            <a:r>
              <a:rPr lang="en-US" sz="36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it's whether you act before or after someone asks you to explain why you didn't.</a:t>
            </a:r>
            <a:endParaRPr lang="en-US" sz="3600" dirty="0"/>
          </a:p>
        </p:txBody>
      </p:sp>
      <p:sp>
        <p:nvSpPr>
          <p:cNvPr id="10" name="Text 8"/>
          <p:cNvSpPr/>
          <p:nvPr/>
        </p:nvSpPr>
        <p:spPr>
          <a:xfrm>
            <a:off x="914400" y="8229600"/>
            <a:ext cx="1645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4000" b="1" dirty="0">
                <a:solidFill>
                  <a:srgbClr val="6B1A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Questions &amp; Discussion</a:t>
            </a:r>
            <a:endParaRPr lang="en-US" sz="4000" dirty="0">
              <a:solidFill>
                <a:srgbClr val="6B1ADC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06337C-722C-0D52-FFE5-03A59535E90D}"/>
              </a:ext>
            </a:extLst>
          </p:cNvPr>
          <p:cNvSpPr/>
          <p:nvPr/>
        </p:nvSpPr>
        <p:spPr>
          <a:xfrm>
            <a:off x="0" y="0"/>
            <a:ext cx="18288000" cy="14275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am">
            <a:extLst>
              <a:ext uri="{FF2B5EF4-FFF2-40B4-BE49-F238E27FC236}">
                <a16:creationId xmlns:a16="http://schemas.microsoft.com/office/drawing/2014/main" id="{7D09B7B6-FF43-CC82-0A22-2A57B9943FD5}"/>
              </a:ext>
            </a:extLst>
          </p:cNvPr>
          <p:cNvSpPr/>
          <p:nvPr/>
        </p:nvSpPr>
        <p:spPr>
          <a:xfrm>
            <a:off x="1169420" y="240126"/>
            <a:ext cx="816708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8100"/>
              </a:lnSpc>
            </a:pPr>
            <a:r>
              <a:rPr lang="en-US" sz="5400" b="1" dirty="0">
                <a:solidFill>
                  <a:schemeClr val="bg1"/>
                </a:solidFill>
                <a:latin typeface="Neue Haas Grotesk Text Pro"/>
                <a:ea typeface="Sora SemiBold"/>
              </a:rPr>
              <a:t>Panelists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FC3FCB-FBA0-C7CB-C4F5-FCD9381D5C71}"/>
              </a:ext>
            </a:extLst>
          </p:cNvPr>
          <p:cNvGrpSpPr/>
          <p:nvPr/>
        </p:nvGrpSpPr>
        <p:grpSpPr>
          <a:xfrm>
            <a:off x="1080266" y="1915779"/>
            <a:ext cx="2865018" cy="3227721"/>
            <a:chOff x="904119" y="1534992"/>
            <a:chExt cx="1835968" cy="210276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E72213-91AE-75FD-3804-7B6B79413530}"/>
                </a:ext>
              </a:extLst>
            </p:cNvPr>
            <p:cNvSpPr/>
            <p:nvPr/>
          </p:nvSpPr>
          <p:spPr>
            <a:xfrm>
              <a:off x="904119" y="1534992"/>
              <a:ext cx="1819450" cy="1827334"/>
            </a:xfrm>
            <a:prstGeom prst="rect">
              <a:avLst/>
            </a:prstGeom>
            <a:solidFill>
              <a:srgbClr val="6B1A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AB0B7AA-B8B7-6636-93F8-225F0EA05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20" r="220"/>
            <a:stretch/>
          </p:blipFill>
          <p:spPr>
            <a:xfrm>
              <a:off x="904120" y="1572385"/>
              <a:ext cx="1835967" cy="2065368"/>
            </a:xfrm>
            <a:prstGeom prst="rect">
              <a:avLst/>
            </a:prstGeom>
            <a:ln w="57150">
              <a:solidFill>
                <a:srgbClr val="6B1ADC"/>
              </a:solidFill>
            </a:ln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FE2CFD2-1A3B-1A93-17CF-20985B53171F}"/>
              </a:ext>
            </a:extLst>
          </p:cNvPr>
          <p:cNvSpPr txBox="1"/>
          <p:nvPr/>
        </p:nvSpPr>
        <p:spPr>
          <a:xfrm>
            <a:off x="4317612" y="2181584"/>
            <a:ext cx="1235418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6B1ADC"/>
                </a:solidFill>
                <a:latin typeface="Neue Haas Grotesk Text Pro"/>
                <a:cs typeface="Codec Pro" panose="00000500000000000000" pitchFamily="2" charset="0"/>
              </a:rPr>
              <a:t>Alexander W. Major, Esq.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42DD5C-EA1F-4C78-1214-1C4ECC63C1AE}"/>
              </a:ext>
            </a:extLst>
          </p:cNvPr>
          <p:cNvSpPr txBox="1"/>
          <p:nvPr/>
        </p:nvSpPr>
        <p:spPr>
          <a:xfrm>
            <a:off x="4317612" y="2801908"/>
            <a:ext cx="11691883" cy="29700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 dirty="0">
                <a:latin typeface="Neue Haas Grotesk Text Pro"/>
                <a:cs typeface="Codec Pro" panose="00000500000000000000" pitchFamily="2" charset="0"/>
              </a:rPr>
              <a:t>Partner, McCarter &amp; English LLP</a:t>
            </a:r>
          </a:p>
          <a:p>
            <a:r>
              <a:rPr lang="en-US" sz="2800" dirty="0">
                <a:latin typeface="Neue Haas Grotesk Text Pro"/>
                <a:cs typeface="Codec Pro" panose="00000500000000000000" pitchFamily="2" charset="0"/>
                <a:hlinkClick r:id="rId4"/>
              </a:rPr>
              <a:t>www.mccarter.com</a:t>
            </a:r>
            <a:r>
              <a:rPr lang="en-US" sz="2800" dirty="0">
                <a:latin typeface="Neue Haas Grotesk Text Pro"/>
                <a:cs typeface="Codec Pro" panose="00000500000000000000" pitchFamily="2" charset="0"/>
              </a:rPr>
              <a:t>	</a:t>
            </a:r>
          </a:p>
          <a:p>
            <a:r>
              <a:rPr lang="en-US" sz="2800" dirty="0">
                <a:latin typeface="Neue Haas Grotesk Text Pro"/>
                <a:cs typeface="Codec Pro" panose="00000500000000000000" pitchFamily="2" charset="0"/>
                <a:hlinkClick r:id="rId5"/>
              </a:rPr>
              <a:t>amajor@mccarter.com</a:t>
            </a:r>
            <a:r>
              <a:rPr lang="en-US" sz="2800" dirty="0">
                <a:latin typeface="Neue Haas Grotesk Text Pro"/>
                <a:cs typeface="Codec Pro" panose="00000500000000000000" pitchFamily="2" charset="0"/>
              </a:rPr>
              <a:t>	</a:t>
            </a:r>
          </a:p>
          <a:p>
            <a:r>
              <a:rPr lang="en-US" sz="2800" dirty="0">
                <a:latin typeface="Neue Haas Grotesk Text Pro"/>
                <a:cs typeface="Codec Pro" panose="00000500000000000000" pitchFamily="2" charset="0"/>
              </a:rPr>
              <a:t>O: 202.753.3440</a:t>
            </a:r>
          </a:p>
          <a:p>
            <a:r>
              <a:rPr lang="en-US" sz="2800" dirty="0">
                <a:latin typeface="Neue Haas Grotesk Text Pro"/>
                <a:cs typeface="Codec Pro" panose="00000500000000000000" pitchFamily="2" charset="0"/>
              </a:rPr>
              <a:t>M: 410.935.0037</a:t>
            </a:r>
          </a:p>
          <a:p>
            <a:r>
              <a:rPr lang="en-US" sz="2800" dirty="0">
                <a:latin typeface="Neue Haas Grotesk Text Pro"/>
                <a:cs typeface="Codec Pro" panose="00000500000000000000" pitchFamily="2" charset="0"/>
                <a:hlinkClick r:id="rId6"/>
              </a:rPr>
              <a:t>https://www.linkedin.com/in/alexandermajor</a:t>
            </a:r>
            <a:r>
              <a:rPr lang="en-US" sz="2800" dirty="0">
                <a:latin typeface="Neue Haas Grotesk Text Pro"/>
                <a:cs typeface="Codec Pro" panose="00000500000000000000" pitchFamily="2" charset="0"/>
              </a:rPr>
              <a:t>	</a:t>
            </a:r>
          </a:p>
          <a:p>
            <a:endParaRPr lang="en-US" sz="1900" dirty="0">
              <a:latin typeface="Neue Haas Grotesk Text Pro"/>
              <a:cs typeface="Codec Pro" panose="00000500000000000000" pitchFamily="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7B0EC8-4F4C-B6AD-5887-D2F758C10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pability and Services Overview">
            <a:extLst>
              <a:ext uri="{FF2B5EF4-FFF2-40B4-BE49-F238E27FC236}">
                <a16:creationId xmlns:a16="http://schemas.microsoft.com/office/drawing/2014/main" id="{3D34F14E-EE18-9EA4-4C34-E46F981FE78D}"/>
              </a:ext>
            </a:extLst>
          </p:cNvPr>
          <p:cNvSpPr/>
          <p:nvPr/>
        </p:nvSpPr>
        <p:spPr>
          <a:xfrm>
            <a:off x="1120366" y="2707202"/>
            <a:ext cx="8762339" cy="1854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1500" b="1">
                <a:solidFill>
                  <a:srgbClr val="C2ADFF"/>
                </a:solidFill>
                <a:latin typeface="Neue Haas Grotesk Text Pro"/>
                <a:ea typeface="Sora Bold"/>
                <a:cs typeface="Sora Bold" pitchFamily="34" charset="-120"/>
              </a:rPr>
              <a:t>Questions?</a:t>
            </a:r>
            <a:endParaRPr lang="en-US" sz="11500" b="1">
              <a:solidFill>
                <a:srgbClr val="C2ADFF"/>
              </a:solidFill>
              <a:latin typeface="Neue Haas Grotesk Text Pro"/>
              <a:ea typeface="Sora Bold"/>
            </a:endParaRPr>
          </a:p>
        </p:txBody>
      </p:sp>
      <p:pic>
        <p:nvPicPr>
          <p:cNvPr id="6" name="Picture 5" descr="A set of icons with lines and a check mark&#10;&#10;AI-generated content may be incorrect.">
            <a:extLst>
              <a:ext uri="{FF2B5EF4-FFF2-40B4-BE49-F238E27FC236}">
                <a16:creationId xmlns:a16="http://schemas.microsoft.com/office/drawing/2014/main" id="{D5596619-A247-188D-F122-6651A08076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667" b="50000"/>
          <a:stretch/>
        </p:blipFill>
        <p:spPr>
          <a:xfrm>
            <a:off x="12650659" y="854094"/>
            <a:ext cx="5637341" cy="8578812"/>
          </a:xfrm>
          <a:prstGeom prst="rect">
            <a:avLst/>
          </a:prstGeom>
          <a:ln>
            <a:noFill/>
          </a:ln>
        </p:spPr>
      </p:pic>
      <p:sp>
        <p:nvSpPr>
          <p:cNvPr id="4" name="Capability and Services Overview">
            <a:extLst>
              <a:ext uri="{FF2B5EF4-FFF2-40B4-BE49-F238E27FC236}">
                <a16:creationId xmlns:a16="http://schemas.microsoft.com/office/drawing/2014/main" id="{AFDC72DC-6415-147B-313C-A89E0F445346}"/>
              </a:ext>
            </a:extLst>
          </p:cNvPr>
          <p:cNvSpPr/>
          <p:nvPr/>
        </p:nvSpPr>
        <p:spPr>
          <a:xfrm>
            <a:off x="1095144" y="4751738"/>
            <a:ext cx="8858050" cy="576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en-US" sz="3200" b="1">
              <a:solidFill>
                <a:srgbClr val="C2ADFF"/>
              </a:solidFill>
              <a:latin typeface="Neue Haas Grotesk Text Pro"/>
              <a:ea typeface="Sora Bold"/>
              <a:cs typeface="Mang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344362-5591-EF74-4275-6F3CB4C35B5B}"/>
              </a:ext>
            </a:extLst>
          </p:cNvPr>
          <p:cNvCxnSpPr/>
          <p:nvPr/>
        </p:nvCxnSpPr>
        <p:spPr>
          <a:xfrm>
            <a:off x="1072510" y="4733360"/>
            <a:ext cx="819173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pability and Services Overview">
            <a:extLst>
              <a:ext uri="{FF2B5EF4-FFF2-40B4-BE49-F238E27FC236}">
                <a16:creationId xmlns:a16="http://schemas.microsoft.com/office/drawing/2014/main" id="{A12D792C-96E6-B355-B9B2-83A6F3DAE2AD}"/>
              </a:ext>
            </a:extLst>
          </p:cNvPr>
          <p:cNvSpPr/>
          <p:nvPr/>
        </p:nvSpPr>
        <p:spPr>
          <a:xfrm>
            <a:off x="1095143" y="6354408"/>
            <a:ext cx="3438525" cy="726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en-US" sz="4000" b="1">
              <a:solidFill>
                <a:srgbClr val="C2ADFF"/>
              </a:solidFill>
              <a:latin typeface="Neue Haas Grotesk Text Pro"/>
              <a:ea typeface="Sora Bold"/>
              <a:cs typeface="Mang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C1C905-8F06-3876-1A1B-644BD6D8B427}"/>
              </a:ext>
            </a:extLst>
          </p:cNvPr>
          <p:cNvSpPr txBox="1"/>
          <p:nvPr/>
        </p:nvSpPr>
        <p:spPr>
          <a:xfrm>
            <a:off x="1083826" y="5542678"/>
            <a:ext cx="665533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Neue Haas Grotesk Text Pro"/>
              </a:rPr>
              <a:t>Want to discuss in more detail?</a:t>
            </a:r>
          </a:p>
        </p:txBody>
      </p:sp>
    </p:spTree>
    <p:extLst>
      <p:ext uri="{BB962C8B-B14F-4D97-AF65-F5344CB8AC3E}">
        <p14:creationId xmlns:p14="http://schemas.microsoft.com/office/powerpoint/2010/main" val="1610925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7FCC4-C515-0E1D-C7C9-97D6F7C0E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A0AFDAE7-3CA6-8B00-4EEC-C53FB10012FB}"/>
              </a:ext>
            </a:extLst>
          </p:cNvPr>
          <p:cNvSpPr/>
          <p:nvPr/>
        </p:nvSpPr>
        <p:spPr>
          <a:xfrm>
            <a:off x="0" y="0"/>
            <a:ext cx="18288000" cy="1417320"/>
          </a:xfrm>
          <a:prstGeom prst="rect">
            <a:avLst/>
          </a:prstGeom>
          <a:solidFill>
            <a:schemeClr val="tx1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51D8787C-64DF-18A4-5D23-969AED0891AA}"/>
              </a:ext>
            </a:extLst>
          </p:cNvPr>
          <p:cNvSpPr/>
          <p:nvPr/>
        </p:nvSpPr>
        <p:spPr>
          <a:xfrm>
            <a:off x="14264640" y="329184"/>
            <a:ext cx="3657600" cy="731520"/>
          </a:xfrm>
          <a:prstGeom prst="rect">
            <a:avLst/>
          </a:prstGeom>
          <a:solidFill>
            <a:srgbClr val="C2AD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FB696CFB-4B94-0CB8-823F-45BCCDB4C6EC}"/>
              </a:ext>
            </a:extLst>
          </p:cNvPr>
          <p:cNvSpPr/>
          <p:nvPr/>
        </p:nvSpPr>
        <p:spPr>
          <a:xfrm>
            <a:off x="14264640" y="329184"/>
            <a:ext cx="3657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0F2044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SECTION I</a:t>
            </a:r>
            <a:endParaRPr lang="en-US" dirty="0">
              <a:latin typeface="Neue Haas Grotesk Text Pro" panose="020B0504020202020204" pitchFamily="34" charset="0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00AD2708-34FF-4340-86D2-D1C90E88015D}"/>
              </a:ext>
            </a:extLst>
          </p:cNvPr>
          <p:cNvSpPr/>
          <p:nvPr/>
        </p:nvSpPr>
        <p:spPr>
          <a:xfrm>
            <a:off x="640080" y="1699139"/>
            <a:ext cx="1700784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3200" b="1" i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If you thought CMMC was the only cybersecurity compliance regime you needed to worry about…</a:t>
            </a:r>
            <a:endParaRPr lang="en-US" sz="32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6D17518C-8A9A-7781-BCB9-A588BC5CCB93}"/>
              </a:ext>
            </a:extLst>
          </p:cNvPr>
          <p:cNvSpPr/>
          <p:nvPr/>
        </p:nvSpPr>
        <p:spPr>
          <a:xfrm>
            <a:off x="457200" y="3162179"/>
            <a:ext cx="17373600" cy="1682496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19C827FC-3738-D2D5-8B36-28E817979051}"/>
              </a:ext>
            </a:extLst>
          </p:cNvPr>
          <p:cNvSpPr/>
          <p:nvPr/>
        </p:nvSpPr>
        <p:spPr>
          <a:xfrm>
            <a:off x="457200" y="3162179"/>
            <a:ext cx="146304" cy="1682496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AB5066C2-AA00-1219-CB70-223E8BC97EF0}"/>
              </a:ext>
            </a:extLst>
          </p:cNvPr>
          <p:cNvSpPr/>
          <p:nvPr/>
        </p:nvSpPr>
        <p:spPr>
          <a:xfrm>
            <a:off x="709695" y="3162179"/>
            <a:ext cx="914400" cy="16824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44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44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1C30C681-4FBE-A3B9-2634-8990FF105669}"/>
              </a:ext>
            </a:extLst>
          </p:cNvPr>
          <p:cNvSpPr/>
          <p:nvPr/>
        </p:nvSpPr>
        <p:spPr>
          <a:xfrm>
            <a:off x="1828800" y="3308483"/>
            <a:ext cx="15544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600" b="1" dirty="0">
                <a:solidFill>
                  <a:srgbClr val="0F2044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How GSA Requirements Compare to CMMC</a:t>
            </a:r>
            <a:endParaRPr lang="en-US" sz="2600" dirty="0">
              <a:latin typeface="Neue Haas Grotesk Text Pro" panose="020B0504020202020204" pitchFamily="34" charset="0"/>
            </a:endParaRP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DA32FA6C-F2CA-7987-6525-95768DD1DD03}"/>
              </a:ext>
            </a:extLst>
          </p:cNvPr>
          <p:cNvSpPr/>
          <p:nvPr/>
        </p:nvSpPr>
        <p:spPr>
          <a:xfrm>
            <a:off x="1828800" y="3985139"/>
            <a:ext cx="15544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dirty="0">
                <a:solidFill>
                  <a:srgbClr val="64748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We'll go control-by-control across both frameworks and identify the gaps.</a:t>
            </a:r>
            <a:endParaRPr lang="en-US" sz="2200" dirty="0">
              <a:latin typeface="Neue Haas Grotesk Text Pro" panose="020B0504020202020204" pitchFamily="34" charset="0"/>
            </a:endParaRPr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A9FF4CA7-FFA2-D998-2B44-4FBB25C8A4B3}"/>
              </a:ext>
            </a:extLst>
          </p:cNvPr>
          <p:cNvSpPr/>
          <p:nvPr/>
        </p:nvSpPr>
        <p:spPr>
          <a:xfrm>
            <a:off x="457200" y="5082419"/>
            <a:ext cx="17373600" cy="1682496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B6BDE74C-8AF4-3BF8-301E-AFF537444A32}"/>
              </a:ext>
            </a:extLst>
          </p:cNvPr>
          <p:cNvSpPr/>
          <p:nvPr/>
        </p:nvSpPr>
        <p:spPr>
          <a:xfrm>
            <a:off x="457200" y="5082419"/>
            <a:ext cx="146304" cy="1682496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956498C2-F8E0-41FD-8C66-29B69B536A3F}"/>
              </a:ext>
            </a:extLst>
          </p:cNvPr>
          <p:cNvSpPr/>
          <p:nvPr/>
        </p:nvSpPr>
        <p:spPr>
          <a:xfrm>
            <a:off x="709695" y="5082419"/>
            <a:ext cx="914400" cy="16824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44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44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948362F6-5AA0-4EEF-DA80-397B3562B8B6}"/>
              </a:ext>
            </a:extLst>
          </p:cNvPr>
          <p:cNvSpPr/>
          <p:nvPr/>
        </p:nvSpPr>
        <p:spPr>
          <a:xfrm>
            <a:off x="1828800" y="5228723"/>
            <a:ext cx="15544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600" b="1" dirty="0">
                <a:solidFill>
                  <a:srgbClr val="0F2044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Handling CUI on GSA Contract Vehicles</a:t>
            </a:r>
            <a:endParaRPr lang="en-US" sz="2600" dirty="0">
              <a:latin typeface="Neue Haas Grotesk Text Pro" panose="020B0504020202020204" pitchFamily="34" charset="0"/>
            </a:endParaRPr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86FEFD31-22A2-FDA3-71FB-6DB6E9C5A402}"/>
              </a:ext>
            </a:extLst>
          </p:cNvPr>
          <p:cNvSpPr/>
          <p:nvPr/>
        </p:nvSpPr>
        <p:spPr>
          <a:xfrm>
            <a:off x="1828800" y="5905379"/>
            <a:ext cx="15544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dirty="0">
                <a:solidFill>
                  <a:srgbClr val="64748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Who holds the obligation, how it flows down, and what triggers it.</a:t>
            </a:r>
            <a:endParaRPr lang="en-US" sz="2200" dirty="0">
              <a:latin typeface="Neue Haas Grotesk Text Pro" panose="020B0504020202020204" pitchFamily="34" charset="0"/>
            </a:endParaRPr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69046601-2FEB-96CB-9FB4-967EA26E753E}"/>
              </a:ext>
            </a:extLst>
          </p:cNvPr>
          <p:cNvSpPr/>
          <p:nvPr/>
        </p:nvSpPr>
        <p:spPr>
          <a:xfrm>
            <a:off x="457200" y="7002659"/>
            <a:ext cx="17373600" cy="1682496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583BAEFD-5FC8-FCD1-8AF0-A46B84E316F2}"/>
              </a:ext>
            </a:extLst>
          </p:cNvPr>
          <p:cNvSpPr/>
          <p:nvPr/>
        </p:nvSpPr>
        <p:spPr>
          <a:xfrm>
            <a:off x="457200" y="7002659"/>
            <a:ext cx="146304" cy="1682496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20" name="Text 18">
            <a:extLst>
              <a:ext uri="{FF2B5EF4-FFF2-40B4-BE49-F238E27FC236}">
                <a16:creationId xmlns:a16="http://schemas.microsoft.com/office/drawing/2014/main" id="{01611336-9FF9-C90C-8F64-0F0E7B7E931A}"/>
              </a:ext>
            </a:extLst>
          </p:cNvPr>
          <p:cNvSpPr/>
          <p:nvPr/>
        </p:nvSpPr>
        <p:spPr>
          <a:xfrm>
            <a:off x="563391" y="7002659"/>
            <a:ext cx="1060704" cy="16824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44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44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E04538EA-269F-4925-E18E-1C6DC9DF30BC}"/>
              </a:ext>
            </a:extLst>
          </p:cNvPr>
          <p:cNvSpPr/>
          <p:nvPr/>
        </p:nvSpPr>
        <p:spPr>
          <a:xfrm>
            <a:off x="1828800" y="7148963"/>
            <a:ext cx="15544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600" b="1" dirty="0">
                <a:solidFill>
                  <a:srgbClr val="0F2044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Compliance Planning &amp; the Role of Counsel</a:t>
            </a:r>
            <a:endParaRPr lang="en-US" sz="2600" dirty="0">
              <a:latin typeface="Neue Haas Grotesk Text Pro" panose="020B0504020202020204" pitchFamily="34" charset="0"/>
            </a:endParaRPr>
          </a:p>
        </p:txBody>
      </p:sp>
      <p:sp>
        <p:nvSpPr>
          <p:cNvPr id="22" name="Text 20">
            <a:extLst>
              <a:ext uri="{FF2B5EF4-FFF2-40B4-BE49-F238E27FC236}">
                <a16:creationId xmlns:a16="http://schemas.microsoft.com/office/drawing/2014/main" id="{5678E719-B92E-1677-D9F5-53460A75CF7D}"/>
              </a:ext>
            </a:extLst>
          </p:cNvPr>
          <p:cNvSpPr/>
          <p:nvPr/>
        </p:nvSpPr>
        <p:spPr>
          <a:xfrm>
            <a:off x="1828800" y="7825619"/>
            <a:ext cx="15544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dirty="0">
                <a:solidFill>
                  <a:srgbClr val="64748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Why this is not an IT problem — and what a lawyer brings to the table.</a:t>
            </a:r>
            <a:endParaRPr lang="en-US" sz="2200" dirty="0">
              <a:latin typeface="Neue Haas Grotesk Text Pro" panose="020B0504020202020204" pitchFamily="34" charset="0"/>
            </a:endParaRP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59F5BD45-B25F-8C84-7027-A79BF120287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3391" y="281819"/>
            <a:ext cx="11534824" cy="843598"/>
          </a:xfrm>
        </p:spPr>
        <p:txBody>
          <a:bodyPr/>
          <a:lstStyle/>
          <a:p>
            <a:r>
              <a:rPr lang="en-US" dirty="0">
                <a:solidFill>
                  <a:srgbClr val="C2ADFF"/>
                </a:solidFill>
              </a:rPr>
              <a:t>Opening: </a:t>
            </a:r>
            <a:r>
              <a:rPr lang="en-US" dirty="0"/>
              <a:t>The Landscape Just Shifted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951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14264640" y="329184"/>
            <a:ext cx="3657600" cy="731520"/>
          </a:xfrm>
          <a:prstGeom prst="rect">
            <a:avLst/>
          </a:prstGeom>
          <a:solidFill>
            <a:srgbClr val="C2ADFF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6" name="Text 4"/>
          <p:cNvSpPr/>
          <p:nvPr/>
        </p:nvSpPr>
        <p:spPr>
          <a:xfrm>
            <a:off x="14264640" y="329184"/>
            <a:ext cx="3657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0F2044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SECTION II</a:t>
            </a:r>
            <a:endParaRPr lang="en-US" dirty="0">
              <a:latin typeface="Neue Haas Grotesk Text Pro" panose="020B05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457200" y="2048256"/>
            <a:ext cx="100584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8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What is CUI, Really?</a:t>
            </a:r>
            <a:endParaRPr lang="en-US" sz="28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457200" y="2743200"/>
            <a:ext cx="10058400" cy="5669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685800" indent="-685800">
              <a:spcAft>
                <a:spcPts val="1200"/>
              </a:spcAft>
              <a:buSzPct val="100000"/>
              <a:buChar char="•"/>
            </a:pPr>
            <a:r>
              <a:rPr lang="en-US" sz="24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Over 100 distinct categories under the NARA CUI Registry</a:t>
            </a:r>
            <a:endParaRPr lang="en-US" sz="2400" dirty="0">
              <a:latin typeface="Neue Haas Grotesk Text Pro" panose="020B0504020202020204" pitchFamily="34" charset="0"/>
            </a:endParaRPr>
          </a:p>
          <a:p>
            <a:pPr marL="685800" indent="-685800">
              <a:spcAft>
                <a:spcPts val="1200"/>
              </a:spcAft>
              <a:buSzPct val="100000"/>
              <a:buChar char="•"/>
            </a:pPr>
            <a:r>
              <a:rPr lang="en-US" sz="24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Spans privacy, law enforcement, financial, export control, infrastructure, defense, tax, legal, and more</a:t>
            </a:r>
            <a:endParaRPr lang="en-US" sz="2400" dirty="0">
              <a:latin typeface="Neue Haas Grotesk Text Pro" panose="020B0504020202020204" pitchFamily="34" charset="0"/>
            </a:endParaRPr>
          </a:p>
          <a:p>
            <a:pPr marL="685800" indent="-685800">
              <a:spcAft>
                <a:spcPts val="1200"/>
              </a:spcAft>
              <a:buSzPct val="100000"/>
              <a:buChar char="•"/>
            </a:pPr>
            <a:r>
              <a:rPr lang="en-US" sz="24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Each category carries its own handling rules, marking requirements, and overlapping agency-specific requirements</a:t>
            </a:r>
            <a:endParaRPr lang="en-US" sz="2400" dirty="0">
              <a:latin typeface="Neue Haas Grotesk Text Pro" panose="020B0504020202020204" pitchFamily="34" charset="0"/>
            </a:endParaRPr>
          </a:p>
          <a:p>
            <a:pPr marL="685800" indent="-685800">
              <a:spcAft>
                <a:spcPts val="1200"/>
              </a:spcAft>
              <a:buSzPct val="100000"/>
              <a:buChar char="•"/>
            </a:pPr>
            <a:r>
              <a:rPr lang="en-US" sz="24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CUI is NOT a single unified standard — it is an umbrella framework</a:t>
            </a:r>
            <a:endParaRPr lang="en-US" sz="2400" dirty="0">
              <a:latin typeface="Neue Haas Grotesk Text Pro" panose="020B05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0972800" y="2048256"/>
            <a:ext cx="67665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8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CUI in the Wild — Examples</a:t>
            </a:r>
            <a:endParaRPr lang="en-US" sz="28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10972800" y="2743200"/>
            <a:ext cx="6766560" cy="1316736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10972800" y="2743200"/>
            <a:ext cx="128016" cy="1316736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1301984" y="2834640"/>
            <a:ext cx="6217920" cy="4937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IRS Contractor</a:t>
            </a:r>
            <a:endParaRPr lang="en-US" sz="20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1301984" y="3364992"/>
            <a:ext cx="6217920" cy="4937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Taxpayer Return Information</a:t>
            </a:r>
            <a:endParaRPr lang="en-US" sz="2200" dirty="0">
              <a:latin typeface="Neue Haas Grotesk Text Pro" panose="020B05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0972800" y="4242816"/>
            <a:ext cx="6766560" cy="1316736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10972800" y="4242816"/>
            <a:ext cx="128016" cy="1316736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1301984" y="4334256"/>
            <a:ext cx="6217920" cy="4937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HHS Contractor</a:t>
            </a:r>
            <a:endParaRPr lang="en-US" sz="20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1301984" y="4864608"/>
            <a:ext cx="6217920" cy="4937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Protected Health Information</a:t>
            </a:r>
            <a:endParaRPr lang="en-US" sz="2200" dirty="0">
              <a:latin typeface="Neue Haas Grotesk Text Pro" panose="020B0504020202020204" pitchFamily="34" charset="0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10972800" y="5742432"/>
            <a:ext cx="6766560" cy="1316736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10972800" y="5742432"/>
            <a:ext cx="128016" cy="1316736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11301984" y="5833872"/>
            <a:ext cx="6217920" cy="4937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GSA Facilities</a:t>
            </a:r>
            <a:endParaRPr lang="en-US" sz="20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11301984" y="6364224"/>
            <a:ext cx="6217920" cy="4937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Building Security Plans</a:t>
            </a:r>
            <a:endParaRPr lang="en-US" sz="2200" dirty="0">
              <a:latin typeface="Neue Haas Grotesk Text Pro" panose="020B0504020202020204" pitchFamily="34" charset="0"/>
            </a:endParaRPr>
          </a:p>
        </p:txBody>
      </p:sp>
      <p:sp>
        <p:nvSpPr>
          <p:cNvPr id="22" name="Shape 20"/>
          <p:cNvSpPr/>
          <p:nvPr/>
        </p:nvSpPr>
        <p:spPr>
          <a:xfrm>
            <a:off x="10972800" y="7242048"/>
            <a:ext cx="6766560" cy="1316736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10972800" y="7242048"/>
            <a:ext cx="128016" cy="1316736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11301984" y="7333488"/>
            <a:ext cx="6217920" cy="4937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DoD Contractor</a:t>
            </a:r>
            <a:endParaRPr lang="en-US" sz="20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11301984" y="7863840"/>
            <a:ext cx="6217920" cy="4937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Controlled Tech Info (CTI)</a:t>
            </a:r>
            <a:endParaRPr lang="en-US" sz="2200" dirty="0">
              <a:latin typeface="Neue Haas Grotesk Text Pro" panose="020B0504020202020204" pitchFamily="34" charset="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457200" y="5779008"/>
            <a:ext cx="9906000" cy="20848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⚑  KEY TAKEAWAY:  </a:t>
            </a:r>
            <a:r>
              <a:rPr lang="en-US" sz="2200" dirty="0"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Before any compliance framework, ask: What data do I hold, where does it live, and has anyone told me it's CUI?</a:t>
            </a:r>
            <a:endParaRPr lang="en-US" sz="2200" dirty="0">
              <a:latin typeface="Neue Haas Grotesk Text Pro" panose="020B0504020202020204" pitchFamily="34" charset="0"/>
            </a:endParaRP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19CC68FD-1BD1-1DB5-6187-0FBD7AACC9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3391" y="281819"/>
            <a:ext cx="13222947" cy="843598"/>
          </a:xfrm>
        </p:spPr>
        <p:txBody>
          <a:bodyPr/>
          <a:lstStyle/>
          <a:p>
            <a:r>
              <a:rPr lang="en-US" dirty="0"/>
              <a:t>The CUI Problem: It's Not One Size Fits All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14264640" y="329184"/>
            <a:ext cx="3657600" cy="731520"/>
          </a:xfrm>
          <a:prstGeom prst="rect">
            <a:avLst/>
          </a:prstGeom>
          <a:solidFill>
            <a:srgbClr val="C2ADFF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6" name="Text 4"/>
          <p:cNvSpPr/>
          <p:nvPr/>
        </p:nvSpPr>
        <p:spPr>
          <a:xfrm>
            <a:off x="14264640" y="329184"/>
            <a:ext cx="3657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0F2044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SECTION II</a:t>
            </a:r>
            <a:endParaRPr lang="en-US" dirty="0">
              <a:latin typeface="Neue Haas Grotesk Text Pro" panose="020B05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365760" y="2011680"/>
            <a:ext cx="8412480" cy="4250575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/>
          </a:p>
        </p:txBody>
      </p:sp>
      <p:sp>
        <p:nvSpPr>
          <p:cNvPr id="8" name="Shape 6"/>
          <p:cNvSpPr/>
          <p:nvPr/>
        </p:nvSpPr>
        <p:spPr>
          <a:xfrm>
            <a:off x="365760" y="2011680"/>
            <a:ext cx="8412480" cy="768096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9" name="Text 7"/>
          <p:cNvSpPr/>
          <p:nvPr/>
        </p:nvSpPr>
        <p:spPr>
          <a:xfrm>
            <a:off x="640080" y="2011680"/>
            <a:ext cx="7863840" cy="7680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DoD Ecosystem</a:t>
            </a:r>
            <a:endParaRPr lang="en-US" sz="2600" dirty="0"/>
          </a:p>
        </p:txBody>
      </p:sp>
      <p:sp>
        <p:nvSpPr>
          <p:cNvPr id="10" name="Text 8"/>
          <p:cNvSpPr/>
          <p:nvPr/>
        </p:nvSpPr>
        <p:spPr>
          <a:xfrm>
            <a:off x="640080" y="2962656"/>
            <a:ext cx="7863840" cy="5212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685800" indent="-685800">
              <a:spcAft>
                <a:spcPts val="1000"/>
              </a:spcAft>
              <a:buSzPct val="100000"/>
              <a:buChar char="•"/>
            </a:pPr>
            <a:r>
              <a:rPr lang="en-US" sz="2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DFARS 252.204-7012 in contracts since 2015</a:t>
            </a:r>
            <a:endParaRPr lang="en-US" sz="2300" dirty="0"/>
          </a:p>
          <a:p>
            <a:pPr marL="685800" indent="-685800">
              <a:spcAft>
                <a:spcPts val="1000"/>
              </a:spcAft>
              <a:buSzPct val="100000"/>
              <a:buChar char="•"/>
            </a:pPr>
            <a:r>
              <a:rPr lang="en-US" sz="2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CUI marking practices mature and expected</a:t>
            </a:r>
            <a:endParaRPr lang="en-US" sz="2300" dirty="0"/>
          </a:p>
          <a:p>
            <a:pPr marL="685800" indent="-685800">
              <a:spcAft>
                <a:spcPts val="1000"/>
              </a:spcAft>
              <a:buSzPct val="100000"/>
              <a:buChar char="•"/>
            </a:pPr>
            <a:r>
              <a:rPr lang="en-US" sz="2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 offices trained on CUI identification</a:t>
            </a:r>
            <a:endParaRPr lang="en-US" sz="2300" dirty="0"/>
          </a:p>
          <a:p>
            <a:pPr marL="685800" indent="-685800">
              <a:spcAft>
                <a:spcPts val="1000"/>
              </a:spcAft>
              <a:buSzPct val="100000"/>
              <a:buChar char="•"/>
            </a:pPr>
            <a:r>
              <a:rPr lang="en-US" sz="2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Contractors receive marked documents</a:t>
            </a:r>
            <a:endParaRPr lang="en-US" sz="2300" dirty="0"/>
          </a:p>
          <a:p>
            <a:pPr marL="685800" indent="-685800">
              <a:spcAft>
                <a:spcPts val="1000"/>
              </a:spcAft>
              <a:buSzPct val="100000"/>
              <a:buChar char="•"/>
            </a:pPr>
            <a:r>
              <a:rPr lang="en-US" sz="2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Ecosystem familiar with the question</a:t>
            </a:r>
            <a:endParaRPr lang="en-US" sz="2300" dirty="0"/>
          </a:p>
        </p:txBody>
      </p:sp>
      <p:sp>
        <p:nvSpPr>
          <p:cNvPr id="11" name="Shape 9"/>
          <p:cNvSpPr/>
          <p:nvPr/>
        </p:nvSpPr>
        <p:spPr>
          <a:xfrm>
            <a:off x="9509760" y="2011680"/>
            <a:ext cx="8412480" cy="4250575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/>
          </a:p>
        </p:txBody>
      </p:sp>
      <p:sp>
        <p:nvSpPr>
          <p:cNvPr id="12" name="Shape 10"/>
          <p:cNvSpPr/>
          <p:nvPr/>
        </p:nvSpPr>
        <p:spPr>
          <a:xfrm>
            <a:off x="9509760" y="2011680"/>
            <a:ext cx="8412480" cy="768096"/>
          </a:xfrm>
          <a:prstGeom prst="rect">
            <a:avLst/>
          </a:prstGeom>
          <a:solidFill>
            <a:srgbClr val="C2ADFF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13" name="Text 11"/>
          <p:cNvSpPr/>
          <p:nvPr/>
        </p:nvSpPr>
        <p:spPr>
          <a:xfrm>
            <a:off x="9784080" y="2011680"/>
            <a:ext cx="7863840" cy="7680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Civilian / GSA Space</a:t>
            </a:r>
            <a:endParaRPr lang="en-US" sz="2600" dirty="0"/>
          </a:p>
        </p:txBody>
      </p:sp>
      <p:sp>
        <p:nvSpPr>
          <p:cNvPr id="14" name="Text 12"/>
          <p:cNvSpPr/>
          <p:nvPr/>
        </p:nvSpPr>
        <p:spPr>
          <a:xfrm>
            <a:off x="9784080" y="2962656"/>
            <a:ext cx="7863840" cy="5212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685800" indent="-685800">
              <a:spcAft>
                <a:spcPts val="1000"/>
              </a:spcAft>
              <a:buSzPct val="100000"/>
              <a:buChar char="•"/>
            </a:pPr>
            <a:r>
              <a:rPr lang="en-US" sz="2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Civilian agencies far less consistent in marking CUI</a:t>
            </a:r>
            <a:endParaRPr lang="en-US" sz="2300" dirty="0"/>
          </a:p>
          <a:p>
            <a:pPr marL="685800" indent="-685800">
              <a:spcAft>
                <a:spcPts val="1000"/>
              </a:spcAft>
              <a:buSzPct val="100000"/>
              <a:buChar char="•"/>
            </a:pPr>
            <a:r>
              <a:rPr lang="en-US" sz="2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Contractors may process gov't data for years without knowing it's CUI</a:t>
            </a:r>
            <a:endParaRPr lang="en-US" sz="2300" dirty="0"/>
          </a:p>
          <a:p>
            <a:pPr marL="685800" indent="-685800">
              <a:spcAft>
                <a:spcPts val="1000"/>
              </a:spcAft>
              <a:buSzPct val="100000"/>
              <a:buChar char="•"/>
            </a:pPr>
            <a:r>
              <a:rPr lang="en-US" sz="2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Agency marking and designation practices are uneven</a:t>
            </a:r>
            <a:endParaRPr lang="en-US" sz="2300" dirty="0"/>
          </a:p>
          <a:p>
            <a:pPr marL="685800" indent="-685800">
              <a:spcAft>
                <a:spcPts val="1000"/>
              </a:spcAft>
              <a:buSzPct val="100000"/>
              <a:buChar char="•"/>
            </a:pPr>
            <a:r>
              <a:rPr lang="en-US" sz="2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FAR CUI Rule still pending — no uniform standard yet</a:t>
            </a:r>
            <a:endParaRPr lang="en-US" sz="2300" dirty="0"/>
          </a:p>
          <a:p>
            <a:pPr marL="685800" indent="-685800">
              <a:spcAft>
                <a:spcPts val="1000"/>
              </a:spcAft>
              <a:buSzPct val="100000"/>
              <a:buChar char="•"/>
            </a:pPr>
            <a:r>
              <a:rPr lang="en-US" sz="2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Dangerous gap: CUI present, but not assessed or flagged</a:t>
            </a:r>
            <a:endParaRPr lang="en-US" sz="2300" dirty="0"/>
          </a:p>
        </p:txBody>
      </p:sp>
      <p:sp>
        <p:nvSpPr>
          <p:cNvPr id="15" name="Shape 13"/>
          <p:cNvSpPr/>
          <p:nvPr/>
        </p:nvSpPr>
        <p:spPr>
          <a:xfrm>
            <a:off x="365760" y="6912865"/>
            <a:ext cx="17556480" cy="1188720"/>
          </a:xfrm>
          <a:prstGeom prst="rect">
            <a:avLst/>
          </a:prstGeom>
          <a:solidFill>
            <a:srgbClr val="ECE6FF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16" name="Text 14"/>
          <p:cNvSpPr/>
          <p:nvPr/>
        </p:nvSpPr>
        <p:spPr>
          <a:xfrm>
            <a:off x="640080" y="6912865"/>
            <a:ext cx="1700784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b="1" dirty="0">
                <a:solidFill>
                  <a:srgbClr val="6B1A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⚠  LEGAL ALERT:  </a:t>
            </a:r>
            <a:r>
              <a:rPr lang="en-US" sz="2200" dirty="0">
                <a:solidFill>
                  <a:srgbClr val="6B1A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"I didn't know it was CUI" is not a defense. The obligation to safeguard CUI does not hinge on whether the government properly marked it.</a:t>
            </a:r>
            <a:endParaRPr lang="en-US" sz="2200" dirty="0">
              <a:solidFill>
                <a:srgbClr val="6B1ADC"/>
              </a:solidFill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89A49AA-9B9E-3B03-1CD8-5107888AD9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3391" y="281819"/>
            <a:ext cx="12041261" cy="843598"/>
          </a:xfrm>
        </p:spPr>
        <p:txBody>
          <a:bodyPr/>
          <a:lstStyle/>
          <a:p>
            <a:r>
              <a:rPr lang="en-US" dirty="0">
                <a:solidFill>
                  <a:srgbClr val="C2ADFF"/>
                </a:solidFill>
              </a:rPr>
              <a:t>Leaving DoD Space: </a:t>
            </a:r>
            <a:r>
              <a:rPr lang="en-US" dirty="0"/>
              <a:t>The Awareness Gap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640080" y="0"/>
            <a:ext cx="1335024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5200" dirty="0"/>
          </a:p>
        </p:txBody>
      </p:sp>
      <p:sp>
        <p:nvSpPr>
          <p:cNvPr id="5" name="Shape 3"/>
          <p:cNvSpPr/>
          <p:nvPr/>
        </p:nvSpPr>
        <p:spPr>
          <a:xfrm>
            <a:off x="14264640" y="329184"/>
            <a:ext cx="3657600" cy="731520"/>
          </a:xfrm>
          <a:prstGeom prst="rect">
            <a:avLst/>
          </a:prstGeom>
          <a:solidFill>
            <a:srgbClr val="C2ADFF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6" name="Text 4"/>
          <p:cNvSpPr/>
          <p:nvPr/>
        </p:nvSpPr>
        <p:spPr>
          <a:xfrm>
            <a:off x="14264640" y="329184"/>
            <a:ext cx="3657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0F2044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SECTION III</a:t>
            </a:r>
            <a:endParaRPr lang="en-US" dirty="0">
              <a:latin typeface="Neue Haas Grotesk Text Pro" panose="020B05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365760" y="1600903"/>
            <a:ext cx="2834640" cy="768096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8" name="Text 6"/>
          <p:cNvSpPr/>
          <p:nvPr/>
        </p:nvSpPr>
        <p:spPr>
          <a:xfrm>
            <a:off x="365760" y="1600903"/>
            <a:ext cx="2834640" cy="768096"/>
          </a:xfrm>
          <a:prstGeom prst="rect">
            <a:avLst/>
          </a:prstGeom>
          <a:solidFill>
            <a:srgbClr val="6B1ADC"/>
          </a:solidFill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2010</a:t>
            </a:r>
            <a:endParaRPr lang="en-US" sz="2000" dirty="0"/>
          </a:p>
        </p:txBody>
      </p:sp>
      <p:sp>
        <p:nvSpPr>
          <p:cNvPr id="9" name="Shape 7"/>
          <p:cNvSpPr/>
          <p:nvPr/>
        </p:nvSpPr>
        <p:spPr>
          <a:xfrm>
            <a:off x="3200400" y="1930087"/>
            <a:ext cx="457200" cy="109728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10" name="Text 8"/>
          <p:cNvSpPr/>
          <p:nvPr/>
        </p:nvSpPr>
        <p:spPr>
          <a:xfrm>
            <a:off x="3749040" y="1600903"/>
            <a:ext cx="14081760" cy="7680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EO 13556 — CUI Program created under NARA</a:t>
            </a:r>
            <a:endParaRPr lang="en-US" sz="2300" dirty="0"/>
          </a:p>
        </p:txBody>
      </p:sp>
      <p:sp>
        <p:nvSpPr>
          <p:cNvPr id="11" name="Shape 9"/>
          <p:cNvSpPr/>
          <p:nvPr/>
        </p:nvSpPr>
        <p:spPr>
          <a:xfrm>
            <a:off x="365760" y="2588455"/>
            <a:ext cx="2834640" cy="768096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12" name="Text 10"/>
          <p:cNvSpPr/>
          <p:nvPr/>
        </p:nvSpPr>
        <p:spPr>
          <a:xfrm>
            <a:off x="365760" y="2588455"/>
            <a:ext cx="2834640" cy="768096"/>
          </a:xfrm>
          <a:prstGeom prst="rect">
            <a:avLst/>
          </a:prstGeom>
          <a:solidFill>
            <a:srgbClr val="6B1ADC"/>
          </a:solidFill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2015</a:t>
            </a:r>
            <a:endParaRPr lang="en-US" sz="2000" dirty="0"/>
          </a:p>
        </p:txBody>
      </p:sp>
      <p:sp>
        <p:nvSpPr>
          <p:cNvPr id="13" name="Shape 11"/>
          <p:cNvSpPr/>
          <p:nvPr/>
        </p:nvSpPr>
        <p:spPr>
          <a:xfrm>
            <a:off x="3200400" y="2917639"/>
            <a:ext cx="457200" cy="109728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14" name="Text 12"/>
          <p:cNvSpPr/>
          <p:nvPr/>
        </p:nvSpPr>
        <p:spPr>
          <a:xfrm>
            <a:off x="3749040" y="2588455"/>
            <a:ext cx="14081760" cy="7680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DFARS 252.204-7012 — DoD CUI requirements in contracts</a:t>
            </a:r>
            <a:endParaRPr lang="en-US" sz="2300" dirty="0"/>
          </a:p>
        </p:txBody>
      </p:sp>
      <p:sp>
        <p:nvSpPr>
          <p:cNvPr id="15" name="Shape 13"/>
          <p:cNvSpPr/>
          <p:nvPr/>
        </p:nvSpPr>
        <p:spPr>
          <a:xfrm>
            <a:off x="365760" y="3576007"/>
            <a:ext cx="2834640" cy="768096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16" name="Text 14"/>
          <p:cNvSpPr/>
          <p:nvPr/>
        </p:nvSpPr>
        <p:spPr>
          <a:xfrm>
            <a:off x="365760" y="3576007"/>
            <a:ext cx="2834640" cy="768096"/>
          </a:xfrm>
          <a:prstGeom prst="rect">
            <a:avLst/>
          </a:prstGeom>
          <a:solidFill>
            <a:srgbClr val="6B1ADC"/>
          </a:solidFill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2017</a:t>
            </a:r>
            <a:endParaRPr lang="en-US" sz="2000" dirty="0"/>
          </a:p>
        </p:txBody>
      </p:sp>
      <p:sp>
        <p:nvSpPr>
          <p:cNvPr id="17" name="Shape 15"/>
          <p:cNvSpPr/>
          <p:nvPr/>
        </p:nvSpPr>
        <p:spPr>
          <a:xfrm>
            <a:off x="3200400" y="3905191"/>
            <a:ext cx="457200" cy="109728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18" name="Text 16"/>
          <p:cNvSpPr/>
          <p:nvPr/>
        </p:nvSpPr>
        <p:spPr>
          <a:xfrm>
            <a:off x="3749040" y="3576007"/>
            <a:ext cx="14081760" cy="7680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NIST SP 800-171 Rev 1 — Baseline control standard</a:t>
            </a:r>
            <a:endParaRPr lang="en-US" sz="2300" dirty="0"/>
          </a:p>
        </p:txBody>
      </p:sp>
      <p:sp>
        <p:nvSpPr>
          <p:cNvPr id="19" name="Shape 17"/>
          <p:cNvSpPr/>
          <p:nvPr/>
        </p:nvSpPr>
        <p:spPr>
          <a:xfrm>
            <a:off x="365760" y="4563559"/>
            <a:ext cx="2834640" cy="768096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20" name="Text 18"/>
          <p:cNvSpPr/>
          <p:nvPr/>
        </p:nvSpPr>
        <p:spPr>
          <a:xfrm>
            <a:off x="365760" y="4563559"/>
            <a:ext cx="2834640" cy="768096"/>
          </a:xfrm>
          <a:prstGeom prst="rect">
            <a:avLst/>
          </a:prstGeom>
          <a:solidFill>
            <a:srgbClr val="6B1ADC"/>
          </a:solidFill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 2024</a:t>
            </a:r>
            <a:endParaRPr lang="en-US" sz="2000" dirty="0"/>
          </a:p>
        </p:txBody>
      </p:sp>
      <p:sp>
        <p:nvSpPr>
          <p:cNvPr id="21" name="Shape 19"/>
          <p:cNvSpPr/>
          <p:nvPr/>
        </p:nvSpPr>
        <p:spPr>
          <a:xfrm>
            <a:off x="3200400" y="4892743"/>
            <a:ext cx="457200" cy="109728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22" name="Text 20"/>
          <p:cNvSpPr/>
          <p:nvPr/>
        </p:nvSpPr>
        <p:spPr>
          <a:xfrm>
            <a:off x="3749040" y="4563559"/>
            <a:ext cx="14081760" cy="7680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CMMC Final Rule effective (Program regs 32 CFR Part 170)</a:t>
            </a:r>
            <a:endParaRPr lang="en-US" sz="2300" dirty="0"/>
          </a:p>
        </p:txBody>
      </p:sp>
      <p:sp>
        <p:nvSpPr>
          <p:cNvPr id="23" name="Shape 21"/>
          <p:cNvSpPr/>
          <p:nvPr/>
        </p:nvSpPr>
        <p:spPr>
          <a:xfrm>
            <a:off x="365760" y="5551111"/>
            <a:ext cx="2834640" cy="768096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24" name="Text 22"/>
          <p:cNvSpPr/>
          <p:nvPr/>
        </p:nvSpPr>
        <p:spPr>
          <a:xfrm>
            <a:off x="365760" y="5551111"/>
            <a:ext cx="2834640" cy="768096"/>
          </a:xfrm>
          <a:prstGeom prst="rect">
            <a:avLst/>
          </a:prstGeom>
          <a:solidFill>
            <a:srgbClr val="6B1ADC"/>
          </a:solidFill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Jan 2025</a:t>
            </a:r>
            <a:endParaRPr lang="en-US" sz="2000" dirty="0"/>
          </a:p>
        </p:txBody>
      </p:sp>
      <p:sp>
        <p:nvSpPr>
          <p:cNvPr id="25" name="Shape 23"/>
          <p:cNvSpPr/>
          <p:nvPr/>
        </p:nvSpPr>
        <p:spPr>
          <a:xfrm>
            <a:off x="3200400" y="5880295"/>
            <a:ext cx="457200" cy="109728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26" name="Text 24"/>
          <p:cNvSpPr/>
          <p:nvPr/>
        </p:nvSpPr>
        <p:spPr>
          <a:xfrm>
            <a:off x="3749040" y="5551111"/>
            <a:ext cx="14081760" cy="7680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Proposed FAR CUI Rule — Government-wide extension to all agencies</a:t>
            </a:r>
            <a:endParaRPr lang="en-US" sz="2300" dirty="0"/>
          </a:p>
        </p:txBody>
      </p:sp>
      <p:sp>
        <p:nvSpPr>
          <p:cNvPr id="27" name="Shape 25"/>
          <p:cNvSpPr/>
          <p:nvPr/>
        </p:nvSpPr>
        <p:spPr>
          <a:xfrm>
            <a:off x="365760" y="6538663"/>
            <a:ext cx="2834640" cy="768096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28" name="Text 26"/>
          <p:cNvSpPr/>
          <p:nvPr/>
        </p:nvSpPr>
        <p:spPr>
          <a:xfrm>
            <a:off x="365760" y="6538663"/>
            <a:ext cx="2834640" cy="768096"/>
          </a:xfrm>
          <a:prstGeom prst="rect">
            <a:avLst/>
          </a:prstGeom>
          <a:solidFill>
            <a:srgbClr val="6B1ADC"/>
          </a:solidFill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May 2024</a:t>
            </a:r>
            <a:endParaRPr lang="en-US" sz="2000" dirty="0"/>
          </a:p>
        </p:txBody>
      </p:sp>
      <p:sp>
        <p:nvSpPr>
          <p:cNvPr id="29" name="Shape 27"/>
          <p:cNvSpPr/>
          <p:nvPr/>
        </p:nvSpPr>
        <p:spPr>
          <a:xfrm>
            <a:off x="3200400" y="6867847"/>
            <a:ext cx="457200" cy="109728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30" name="Text 28"/>
          <p:cNvSpPr/>
          <p:nvPr/>
        </p:nvSpPr>
        <p:spPr>
          <a:xfrm>
            <a:off x="3749040" y="6538663"/>
            <a:ext cx="14081760" cy="7680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NIST SP 800-171 Revision 3 published</a:t>
            </a:r>
            <a:endParaRPr lang="en-US" sz="2300" dirty="0"/>
          </a:p>
        </p:txBody>
      </p:sp>
      <p:sp>
        <p:nvSpPr>
          <p:cNvPr id="31" name="Shape 29"/>
          <p:cNvSpPr/>
          <p:nvPr/>
        </p:nvSpPr>
        <p:spPr>
          <a:xfrm>
            <a:off x="365760" y="7526215"/>
            <a:ext cx="2834640" cy="768096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32" name="Text 30"/>
          <p:cNvSpPr/>
          <p:nvPr/>
        </p:nvSpPr>
        <p:spPr>
          <a:xfrm>
            <a:off x="365760" y="7526215"/>
            <a:ext cx="2834640" cy="768096"/>
          </a:xfrm>
          <a:prstGeom prst="rect">
            <a:avLst/>
          </a:prstGeom>
          <a:solidFill>
            <a:srgbClr val="6B1ADC"/>
          </a:solidFill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Nov 2025</a:t>
            </a:r>
            <a:endParaRPr lang="en-US" sz="2000" dirty="0"/>
          </a:p>
        </p:txBody>
      </p:sp>
      <p:sp>
        <p:nvSpPr>
          <p:cNvPr id="33" name="Shape 31"/>
          <p:cNvSpPr/>
          <p:nvPr/>
        </p:nvSpPr>
        <p:spPr>
          <a:xfrm>
            <a:off x="3200400" y="7855399"/>
            <a:ext cx="457200" cy="109728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34" name="Text 32"/>
          <p:cNvSpPr/>
          <p:nvPr/>
        </p:nvSpPr>
        <p:spPr>
          <a:xfrm>
            <a:off x="3749040" y="7526215"/>
            <a:ext cx="14081760" cy="7680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CMMC DFARS Rule effective — Phase 1 enforcement begins</a:t>
            </a:r>
            <a:endParaRPr lang="en-US" sz="2300" dirty="0"/>
          </a:p>
        </p:txBody>
      </p:sp>
      <p:sp>
        <p:nvSpPr>
          <p:cNvPr id="35" name="Shape 33"/>
          <p:cNvSpPr/>
          <p:nvPr/>
        </p:nvSpPr>
        <p:spPr>
          <a:xfrm>
            <a:off x="365760" y="8513767"/>
            <a:ext cx="2834640" cy="768096"/>
          </a:xfrm>
          <a:prstGeom prst="rect">
            <a:avLst/>
          </a:prstGeom>
          <a:solidFill>
            <a:srgbClr val="C8A84B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36" name="Text 34"/>
          <p:cNvSpPr/>
          <p:nvPr/>
        </p:nvSpPr>
        <p:spPr>
          <a:xfrm>
            <a:off x="365760" y="8513767"/>
            <a:ext cx="283464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0F20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Jan 5, 2026</a:t>
            </a:r>
            <a:endParaRPr lang="en-US" sz="2000" dirty="0"/>
          </a:p>
        </p:txBody>
      </p:sp>
      <p:sp>
        <p:nvSpPr>
          <p:cNvPr id="37" name="Shape 35"/>
          <p:cNvSpPr/>
          <p:nvPr/>
        </p:nvSpPr>
        <p:spPr>
          <a:xfrm>
            <a:off x="3200400" y="8842951"/>
            <a:ext cx="457200" cy="109728"/>
          </a:xfrm>
          <a:prstGeom prst="rect">
            <a:avLst/>
          </a:prstGeom>
          <a:solidFill>
            <a:srgbClr val="C8A84B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38" name="Text 36"/>
          <p:cNvSpPr/>
          <p:nvPr/>
        </p:nvSpPr>
        <p:spPr>
          <a:xfrm>
            <a:off x="3749040" y="8513767"/>
            <a:ext cx="14081760" cy="7680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300" b="1" dirty="0">
                <a:solidFill>
                  <a:srgbClr val="0F20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GSA CUI Procedural Guide released — civilian agencies enter the picture</a:t>
            </a:r>
            <a:endParaRPr lang="en-US" sz="2300" dirty="0"/>
          </a:p>
        </p:txBody>
      </p:sp>
      <p:sp>
        <p:nvSpPr>
          <p:cNvPr id="39" name="Shape 37"/>
          <p:cNvSpPr/>
          <p:nvPr/>
        </p:nvSpPr>
        <p:spPr>
          <a:xfrm>
            <a:off x="365760" y="8513767"/>
            <a:ext cx="17556480" cy="768096"/>
          </a:xfrm>
          <a:prstGeom prst="rect">
            <a:avLst/>
          </a:prstGeom>
          <a:solidFill>
            <a:srgbClr val="ECE6FF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40" name="Shape 38"/>
          <p:cNvSpPr/>
          <p:nvPr/>
        </p:nvSpPr>
        <p:spPr>
          <a:xfrm>
            <a:off x="365760" y="8513767"/>
            <a:ext cx="2834640" cy="768096"/>
          </a:xfrm>
          <a:prstGeom prst="rect">
            <a:avLst/>
          </a:prstGeom>
          <a:solidFill>
            <a:srgbClr val="C2ADFF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41" name="Text 39"/>
          <p:cNvSpPr/>
          <p:nvPr/>
        </p:nvSpPr>
        <p:spPr>
          <a:xfrm>
            <a:off x="365760" y="8513767"/>
            <a:ext cx="283464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0F20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Jan 5, 2026</a:t>
            </a:r>
            <a:endParaRPr lang="en-US" sz="2000" dirty="0"/>
          </a:p>
        </p:txBody>
      </p:sp>
      <p:sp>
        <p:nvSpPr>
          <p:cNvPr id="42" name="Text 40"/>
          <p:cNvSpPr/>
          <p:nvPr/>
        </p:nvSpPr>
        <p:spPr>
          <a:xfrm>
            <a:off x="3749040" y="8513767"/>
            <a:ext cx="14081760" cy="7680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300" b="1" dirty="0">
                <a:solidFill>
                  <a:srgbClr val="0F20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GSA CUI Procedural Guide released — civilian agencies enter the picture</a:t>
            </a:r>
            <a:endParaRPr lang="en-US" sz="2300" dirty="0"/>
          </a:p>
        </p:txBody>
      </p:sp>
      <p:sp>
        <p:nvSpPr>
          <p:cNvPr id="44" name="Text 42"/>
          <p:cNvSpPr/>
          <p:nvPr/>
        </p:nvSpPr>
        <p:spPr>
          <a:xfrm>
            <a:off x="548640" y="9063110"/>
            <a:ext cx="17190720" cy="1417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00" b="1" dirty="0">
                <a:solidFill>
                  <a:srgbClr val="6B1A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⚑  KEY TAKEAWAY:  </a:t>
            </a:r>
            <a:r>
              <a:rPr lang="en-US" sz="2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CUI compliance is now a whole-of-government expectation. Civilian contractors can no longer treat this as a DoD-only problem.</a:t>
            </a:r>
            <a:endParaRPr lang="en-US" sz="2200" dirty="0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AD69CD02-0061-F77F-9C57-F9550C356CA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3391" y="379827"/>
            <a:ext cx="13350240" cy="745589"/>
          </a:xfrm>
        </p:spPr>
        <p:txBody>
          <a:bodyPr/>
          <a:lstStyle/>
          <a:p>
            <a:r>
              <a:rPr lang="en-US" sz="3600" dirty="0">
                <a:solidFill>
                  <a:srgbClr val="C2ADFF"/>
                </a:solidFill>
              </a:rPr>
              <a:t>Foundational Context: </a:t>
            </a:r>
            <a:r>
              <a:rPr lang="en-US" sz="3600" dirty="0"/>
              <a:t>NIST &amp; the Regulatory Backdrop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14264640" y="329184"/>
            <a:ext cx="3657600" cy="731520"/>
          </a:xfrm>
          <a:prstGeom prst="rect">
            <a:avLst/>
          </a:prstGeom>
          <a:solidFill>
            <a:srgbClr val="C2AD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4264640" y="329184"/>
            <a:ext cx="3657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0F2044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SECTION IV</a:t>
            </a:r>
            <a:endParaRPr lang="en-US" dirty="0">
              <a:latin typeface="Neue Haas Grotesk Text Pro" panose="020B05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457200" y="2048256"/>
            <a:ext cx="17373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30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January 5, 2026 — CIO-IT Security-21-112 Rev. 1</a:t>
            </a:r>
            <a:endParaRPr lang="en-US" sz="3000" dirty="0">
              <a:solidFill>
                <a:srgbClr val="6B1ADC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365760" y="3017520"/>
            <a:ext cx="5669280" cy="353568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365760" y="3017520"/>
            <a:ext cx="5669280" cy="822960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85216" y="3017520"/>
            <a:ext cx="5230368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No Notice, No Comment</a:t>
            </a:r>
            <a:endParaRPr lang="en-US" sz="2400" dirty="0">
              <a:solidFill>
                <a:schemeClr val="bg1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85216" y="3986784"/>
            <a:ext cx="5230368" cy="4023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23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Released as internal procedural guidance — no FAR rulemaking, no public comment period. Contracting officers may apply it to new contracts immediately.</a:t>
            </a:r>
            <a:endParaRPr lang="en-US" sz="2300" dirty="0">
              <a:latin typeface="Neue Haas Grotesk Text Pro" panose="020B05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6345936" y="3017520"/>
            <a:ext cx="5669280" cy="353568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6345936" y="3017520"/>
            <a:ext cx="5669280" cy="822960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6565392" y="3017520"/>
            <a:ext cx="5230368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Immediate Applicability</a:t>
            </a:r>
            <a:endParaRPr lang="en-US" sz="2400" dirty="0">
              <a:solidFill>
                <a:schemeClr val="bg1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6565392" y="3986784"/>
            <a:ext cx="5230368" cy="4023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23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No transition period unlike CMMC's 3-year phased rollout. Contractors intending to maintain GSA CUI eligibility need to act now.</a:t>
            </a:r>
            <a:endParaRPr lang="en-US" sz="2300" dirty="0">
              <a:latin typeface="Neue Haas Grotesk Text Pro" panose="020B05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12326112" y="3017520"/>
            <a:ext cx="5669280" cy="353568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12326112" y="3017520"/>
            <a:ext cx="5669280" cy="822960"/>
          </a:xfrm>
          <a:prstGeom prst="rect">
            <a:avLst/>
          </a:prstGeom>
          <a:solidFill>
            <a:srgbClr val="6B1ADC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2545568" y="3017520"/>
            <a:ext cx="5230368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Mandatory Approval Framework</a:t>
            </a:r>
            <a:endParaRPr lang="en-US" sz="2400" dirty="0">
              <a:solidFill>
                <a:schemeClr val="bg1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12545568" y="3986784"/>
            <a:ext cx="5230368" cy="4023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2300" dirty="0">
                <a:solidFill>
                  <a:srgbClr val="1E293B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Contractor systems that process, store, or transmit CUI require GSA CISO approval to remain eligible — not just a self-attestation.</a:t>
            </a:r>
            <a:endParaRPr lang="en-US" sz="2300" dirty="0">
              <a:latin typeface="Neue Haas Grotesk Text Pro" panose="020B050402020202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548640" y="6821424"/>
            <a:ext cx="17190720" cy="1417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rgbClr val="6B1ADC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⚑  KEY TAKEAWAY:  </a:t>
            </a:r>
            <a:r>
              <a:rPr lang="en-US" sz="2400" dirty="0"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Although styled as internal guidance, this has immediate, real contract-eligibility consequences for GSA CUI contractors.</a:t>
            </a:r>
            <a:endParaRPr lang="en-US" sz="2400" dirty="0">
              <a:latin typeface="Neue Haas Grotesk Text Pro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D129E-2E6F-C97F-480D-C47401310C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3391" y="379827"/>
            <a:ext cx="15563300" cy="745589"/>
          </a:xfrm>
        </p:spPr>
        <p:txBody>
          <a:bodyPr/>
          <a:lstStyle/>
          <a:p>
            <a:r>
              <a:rPr lang="en-US" dirty="0">
                <a:solidFill>
                  <a:srgbClr val="C2ADFF"/>
                </a:solidFill>
              </a:rPr>
              <a:t>The GSA Guide: </a:t>
            </a:r>
            <a:r>
              <a:rPr lang="en-US" dirty="0"/>
              <a:t>What Happened &amp; Why It Matters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4CF11-21C9-EBF7-4F83-B089E5FE2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>
            <a:extLst>
              <a:ext uri="{FF2B5EF4-FFF2-40B4-BE49-F238E27FC236}">
                <a16:creationId xmlns:a16="http://schemas.microsoft.com/office/drawing/2014/main" id="{CF39C6A4-061C-DC63-BD00-D80096E80AB6}"/>
              </a:ext>
            </a:extLst>
          </p:cNvPr>
          <p:cNvSpPr/>
          <p:nvPr/>
        </p:nvSpPr>
        <p:spPr>
          <a:xfrm>
            <a:off x="14264640" y="329184"/>
            <a:ext cx="3657600" cy="731520"/>
          </a:xfrm>
          <a:prstGeom prst="rect">
            <a:avLst/>
          </a:prstGeom>
          <a:solidFill>
            <a:srgbClr val="C2AD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D6612635-89F7-9E55-B22C-EA79E93E98A3}"/>
              </a:ext>
            </a:extLst>
          </p:cNvPr>
          <p:cNvSpPr/>
          <p:nvPr/>
        </p:nvSpPr>
        <p:spPr>
          <a:xfrm>
            <a:off x="14264640" y="329184"/>
            <a:ext cx="3657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0F2044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SECTION IV</a:t>
            </a:r>
            <a:endParaRPr lang="en-US" dirty="0">
              <a:latin typeface="Neue Haas Grotesk Text Pro" panose="020B05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72AA9F3-D05D-8CBC-A8CF-EDFB7DBF12FE}"/>
              </a:ext>
            </a:extLst>
          </p:cNvPr>
          <p:cNvGrpSpPr/>
          <p:nvPr/>
        </p:nvGrpSpPr>
        <p:grpSpPr>
          <a:xfrm>
            <a:off x="365760" y="2345436"/>
            <a:ext cx="8869680" cy="6190488"/>
            <a:chOff x="8846820" y="2048256"/>
            <a:chExt cx="8869680" cy="6190488"/>
          </a:xfrm>
        </p:grpSpPr>
        <p:sp>
          <p:nvSpPr>
            <p:cNvPr id="27" name="Text 25">
              <a:extLst>
                <a:ext uri="{FF2B5EF4-FFF2-40B4-BE49-F238E27FC236}">
                  <a16:creationId xmlns:a16="http://schemas.microsoft.com/office/drawing/2014/main" id="{F2BFE335-0CB7-B640-D562-0288F2AC0BF7}"/>
                </a:ext>
              </a:extLst>
            </p:cNvPr>
            <p:cNvSpPr/>
            <p:nvPr/>
          </p:nvSpPr>
          <p:spPr>
            <a:xfrm>
              <a:off x="9304020" y="2048256"/>
              <a:ext cx="7772400" cy="69494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algn="ctr"/>
              <a:r>
                <a:rPr lang="en-US" sz="2400" b="1" dirty="0">
                  <a:solidFill>
                    <a:srgbClr val="6B1ADC"/>
                  </a:solidFill>
                  <a:latin typeface="Neue Haas Grotesk Text Pro" panose="020B0504020202020204" pitchFamily="34" charset="0"/>
                  <a:cs typeface="Calibri" pitchFamily="34" charset="-120"/>
                </a:rPr>
                <a:t>Technology providers handling CUI in contractor platforms are in scope</a:t>
              </a:r>
            </a:p>
          </p:txBody>
        </p:sp>
        <p:sp>
          <p:nvSpPr>
            <p:cNvPr id="28" name="Shape 26">
              <a:extLst>
                <a:ext uri="{FF2B5EF4-FFF2-40B4-BE49-F238E27FC236}">
                  <a16:creationId xmlns:a16="http://schemas.microsoft.com/office/drawing/2014/main" id="{6FF11892-15EC-74DD-F0BF-44052022DF3F}"/>
                </a:ext>
              </a:extLst>
            </p:cNvPr>
            <p:cNvSpPr/>
            <p:nvPr/>
          </p:nvSpPr>
          <p:spPr>
            <a:xfrm>
              <a:off x="8846820" y="2926080"/>
              <a:ext cx="8869680" cy="5312664"/>
            </a:xfrm>
            <a:prstGeom prst="rect">
              <a:avLst/>
            </a:prstGeom>
            <a:solidFill>
              <a:srgbClr val="6B1ADC"/>
            </a:solidFill>
            <a:ln/>
            <a:effectLst>
              <a:outerShdw blurRad="101600" dist="38100" dir="8100000" algn="bl" rotWithShape="0">
                <a:srgbClr val="000000">
                  <a:alpha val="13000"/>
                </a:srgbClr>
              </a:outerShdw>
            </a:effectLst>
          </p:spPr>
          <p:txBody>
            <a:bodyPr/>
            <a:lstStyle/>
            <a:p>
              <a:endParaRPr lang="en-US" sz="3600">
                <a:latin typeface="Neue Haas Grotesk Text Pro" panose="020B0504020202020204" pitchFamily="34" charset="0"/>
              </a:endParaRPr>
            </a:p>
          </p:txBody>
        </p:sp>
        <p:sp>
          <p:nvSpPr>
            <p:cNvPr id="29" name="Text 27">
              <a:extLst>
                <a:ext uri="{FF2B5EF4-FFF2-40B4-BE49-F238E27FC236}">
                  <a16:creationId xmlns:a16="http://schemas.microsoft.com/office/drawing/2014/main" id="{302F68AA-E871-6F71-C44E-9A5E87A261D5}"/>
                </a:ext>
              </a:extLst>
            </p:cNvPr>
            <p:cNvSpPr/>
            <p:nvPr/>
          </p:nvSpPr>
          <p:spPr>
            <a:xfrm>
              <a:off x="9052560" y="2980944"/>
              <a:ext cx="8503920" cy="499719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</a:rPr>
                <a:t>Contractors and vendors that process, store, or transmit GSA Controlled Unclassified Information (CUI) in contractor-owned or contractor-operated systems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</a:rPr>
                <a:t>Technology providers such as cloud, SaaS, software platforms, managed IT services, and data hosting providers handling federal CUI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</a:rPr>
                <a:t>Contractors performing task orders or contracts where CUI is placed in non-federal systems as part of contract performance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</a:rPr>
                <a:t>Only the system components, environments, and services that actually handle CUI are subject to the process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</a:rPr>
                <a:t>Organizations required by solicitation or contract clause to follow the GSA </a:t>
              </a:r>
              <a:r>
                <a:rPr lang="en-US" sz="2400" dirty="0" err="1">
                  <a:solidFill>
                    <a:schemeClr val="bg1"/>
                  </a:solidFill>
                </a:rPr>
                <a:t>OCISO</a:t>
              </a:r>
              <a:r>
                <a:rPr lang="en-US" sz="2400" dirty="0">
                  <a:solidFill>
                    <a:schemeClr val="bg1"/>
                  </a:solidFill>
                </a:rPr>
                <a:t> non-federal CUI security approval pathway</a:t>
              </a:r>
            </a:p>
          </p:txBody>
        </p:sp>
      </p:grp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6448867D-CDAC-FBFA-E60F-E9DC677126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3391" y="379827"/>
            <a:ext cx="9705975" cy="745589"/>
          </a:xfrm>
        </p:spPr>
        <p:txBody>
          <a:bodyPr/>
          <a:lstStyle/>
          <a:p>
            <a:r>
              <a:rPr lang="en-US" dirty="0"/>
              <a:t>To Whom Does It Apply?</a:t>
            </a:r>
          </a:p>
          <a:p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E8C15DD-0931-0695-BF4D-912FAE29BC16}"/>
              </a:ext>
            </a:extLst>
          </p:cNvPr>
          <p:cNvGrpSpPr/>
          <p:nvPr/>
        </p:nvGrpSpPr>
        <p:grpSpPr>
          <a:xfrm>
            <a:off x="9281160" y="2345436"/>
            <a:ext cx="8869680" cy="6190488"/>
            <a:chOff x="8846820" y="2048256"/>
            <a:chExt cx="8869680" cy="6190488"/>
          </a:xfrm>
        </p:grpSpPr>
        <p:sp>
          <p:nvSpPr>
            <p:cNvPr id="40" name="Text 25">
              <a:extLst>
                <a:ext uri="{FF2B5EF4-FFF2-40B4-BE49-F238E27FC236}">
                  <a16:creationId xmlns:a16="http://schemas.microsoft.com/office/drawing/2014/main" id="{BFB1A9D3-59EE-77C2-8B8A-8FBC249E864E}"/>
                </a:ext>
              </a:extLst>
            </p:cNvPr>
            <p:cNvSpPr/>
            <p:nvPr/>
          </p:nvSpPr>
          <p:spPr>
            <a:xfrm>
              <a:off x="9486900" y="2048256"/>
              <a:ext cx="7772400" cy="69494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algn="ctr"/>
              <a:r>
                <a:rPr lang="en-US" sz="2400" b="1" dirty="0">
                  <a:solidFill>
                    <a:srgbClr val="6B1ADC"/>
                  </a:solidFill>
                  <a:latin typeface="Neue Haas Grotesk Text Pro" panose="020B0504020202020204" pitchFamily="34" charset="0"/>
                  <a:cs typeface="Calibri" pitchFamily="34" charset="-120"/>
                </a:rPr>
                <a:t>Advisory and staffing contractors using government tools are usually out of scope</a:t>
              </a:r>
            </a:p>
          </p:txBody>
        </p:sp>
        <p:sp>
          <p:nvSpPr>
            <p:cNvPr id="41" name="Shape 26">
              <a:extLst>
                <a:ext uri="{FF2B5EF4-FFF2-40B4-BE49-F238E27FC236}">
                  <a16:creationId xmlns:a16="http://schemas.microsoft.com/office/drawing/2014/main" id="{A61AB4D2-0959-ED48-A729-78419F7628CE}"/>
                </a:ext>
              </a:extLst>
            </p:cNvPr>
            <p:cNvSpPr/>
            <p:nvPr/>
          </p:nvSpPr>
          <p:spPr>
            <a:xfrm>
              <a:off x="8846820" y="2926080"/>
              <a:ext cx="8869680" cy="5312664"/>
            </a:xfrm>
            <a:prstGeom prst="rect">
              <a:avLst/>
            </a:prstGeom>
            <a:solidFill>
              <a:srgbClr val="6B1ADC"/>
            </a:solidFill>
            <a:ln/>
            <a:effectLst>
              <a:outerShdw blurRad="101600" dist="38100" dir="8100000" algn="bl" rotWithShape="0">
                <a:srgbClr val="000000">
                  <a:alpha val="13000"/>
                </a:srgbClr>
              </a:outerShdw>
            </a:effectLst>
          </p:spPr>
          <p:txBody>
            <a:bodyPr/>
            <a:lstStyle/>
            <a:p>
              <a:endParaRPr lang="en-US" sz="3600" dirty="0">
                <a:latin typeface="Neue Haas Grotesk Text Pro" panose="020B0504020202020204" pitchFamily="34" charset="0"/>
              </a:endParaRPr>
            </a:p>
          </p:txBody>
        </p:sp>
        <p:sp>
          <p:nvSpPr>
            <p:cNvPr id="42" name="Text 27">
              <a:extLst>
                <a:ext uri="{FF2B5EF4-FFF2-40B4-BE49-F238E27FC236}">
                  <a16:creationId xmlns:a16="http://schemas.microsoft.com/office/drawing/2014/main" id="{0BD653C1-D427-138A-CC19-4C5A7FE289E6}"/>
                </a:ext>
              </a:extLst>
            </p:cNvPr>
            <p:cNvSpPr/>
            <p:nvPr/>
          </p:nvSpPr>
          <p:spPr>
            <a:xfrm>
              <a:off x="9006840" y="2980944"/>
              <a:ext cx="8549640" cy="284028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</a:rPr>
                <a:t>Contractors that do not handle CUI in their own systems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</a:rPr>
                <a:t>Federal Supply Schedule holders by virtue of holding a Schedule alone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</a:rPr>
                <a:t>Vendors providing products or services with no federal data storage, transmission, or processing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</a:rPr>
                <a:t>Systems operated on behalf of the government that instead go through a traditional federal ATO process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8319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EDFF6-F97A-3E9D-11E5-742B951B6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>
            <a:extLst>
              <a:ext uri="{FF2B5EF4-FFF2-40B4-BE49-F238E27FC236}">
                <a16:creationId xmlns:a16="http://schemas.microsoft.com/office/drawing/2014/main" id="{49F6E9EE-6A64-A27B-04BC-8734B70927EF}"/>
              </a:ext>
            </a:extLst>
          </p:cNvPr>
          <p:cNvSpPr/>
          <p:nvPr/>
        </p:nvSpPr>
        <p:spPr>
          <a:xfrm>
            <a:off x="14264640" y="329184"/>
            <a:ext cx="3657600" cy="731520"/>
          </a:xfrm>
          <a:prstGeom prst="rect">
            <a:avLst/>
          </a:prstGeom>
          <a:solidFill>
            <a:srgbClr val="C2ADFF"/>
          </a:solidFill>
          <a:ln/>
        </p:spPr>
        <p:txBody>
          <a:bodyPr/>
          <a:lstStyle/>
          <a:p>
            <a:endParaRPr lang="en-US" sz="3600">
              <a:latin typeface="Neue Haas Grotesk Text Pro" panose="020B0504020202020204" pitchFamily="34" charset="0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B0268292-4F64-F667-45EA-AA6462B4AC3C}"/>
              </a:ext>
            </a:extLst>
          </p:cNvPr>
          <p:cNvSpPr/>
          <p:nvPr/>
        </p:nvSpPr>
        <p:spPr>
          <a:xfrm>
            <a:off x="14264640" y="329184"/>
            <a:ext cx="3657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0F2044"/>
                </a:solidFill>
                <a:latin typeface="Neue Haas Grotesk Text Pro" panose="020B0504020202020204" pitchFamily="34" charset="0"/>
                <a:ea typeface="Calibri" pitchFamily="34" charset="-122"/>
                <a:cs typeface="Calibri" pitchFamily="34" charset="-120"/>
              </a:rPr>
              <a:t>SECTION IV</a:t>
            </a:r>
            <a:endParaRPr lang="en-US" dirty="0">
              <a:latin typeface="Neue Haas Grotesk Text Pro" panose="020B05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C42EC25-699C-50EA-3338-4408AA0F7E34}"/>
              </a:ext>
            </a:extLst>
          </p:cNvPr>
          <p:cNvGrpSpPr/>
          <p:nvPr/>
        </p:nvGrpSpPr>
        <p:grpSpPr>
          <a:xfrm>
            <a:off x="365760" y="1963882"/>
            <a:ext cx="8869680" cy="5627716"/>
            <a:chOff x="8846820" y="2048256"/>
            <a:chExt cx="8869680" cy="6190488"/>
          </a:xfrm>
        </p:grpSpPr>
        <p:sp>
          <p:nvSpPr>
            <p:cNvPr id="27" name="Text 25">
              <a:extLst>
                <a:ext uri="{FF2B5EF4-FFF2-40B4-BE49-F238E27FC236}">
                  <a16:creationId xmlns:a16="http://schemas.microsoft.com/office/drawing/2014/main" id="{E8E33632-5C94-F0FC-3C1D-E8D17251C80B}"/>
                </a:ext>
              </a:extLst>
            </p:cNvPr>
            <p:cNvSpPr/>
            <p:nvPr/>
          </p:nvSpPr>
          <p:spPr>
            <a:xfrm>
              <a:off x="9304020" y="2048256"/>
              <a:ext cx="7772400" cy="69494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algn="ctr"/>
              <a:r>
                <a:rPr lang="en-US" sz="2400" b="1" dirty="0">
                  <a:solidFill>
                    <a:srgbClr val="6B1ADC"/>
                  </a:solidFill>
                  <a:latin typeface="Neue Haas Grotesk Text Pro" panose="020B0504020202020204" pitchFamily="34" charset="0"/>
                  <a:cs typeface="Calibri" pitchFamily="34" charset="-120"/>
                </a:rPr>
                <a:t>VAR / Reseller example where the process WOULD apply (IT reseller industry)</a:t>
              </a:r>
            </a:p>
          </p:txBody>
        </p:sp>
        <p:sp>
          <p:nvSpPr>
            <p:cNvPr id="28" name="Shape 26">
              <a:extLst>
                <a:ext uri="{FF2B5EF4-FFF2-40B4-BE49-F238E27FC236}">
                  <a16:creationId xmlns:a16="http://schemas.microsoft.com/office/drawing/2014/main" id="{5A096F14-6026-5E0E-B354-2F9C03B390D4}"/>
                </a:ext>
              </a:extLst>
            </p:cNvPr>
            <p:cNvSpPr/>
            <p:nvPr/>
          </p:nvSpPr>
          <p:spPr>
            <a:xfrm>
              <a:off x="8846820" y="2926080"/>
              <a:ext cx="8869680" cy="5312664"/>
            </a:xfrm>
            <a:prstGeom prst="rect">
              <a:avLst/>
            </a:prstGeom>
            <a:solidFill>
              <a:srgbClr val="6B1ADC"/>
            </a:solidFill>
            <a:ln/>
            <a:effectLst>
              <a:outerShdw blurRad="101600" dist="38100" dir="8100000" algn="bl" rotWithShape="0">
                <a:srgbClr val="000000">
                  <a:alpha val="13000"/>
                </a:srgbClr>
              </a:outerShdw>
            </a:effectLst>
          </p:spPr>
          <p:txBody>
            <a:bodyPr/>
            <a:lstStyle/>
            <a:p>
              <a:endParaRPr lang="en-US" sz="3600">
                <a:latin typeface="Neue Haas Grotesk Text Pro" panose="020B0504020202020204" pitchFamily="34" charset="0"/>
              </a:endParaRPr>
            </a:p>
          </p:txBody>
        </p:sp>
        <p:sp>
          <p:nvSpPr>
            <p:cNvPr id="29" name="Text 27">
              <a:extLst>
                <a:ext uri="{FF2B5EF4-FFF2-40B4-BE49-F238E27FC236}">
                  <a16:creationId xmlns:a16="http://schemas.microsoft.com/office/drawing/2014/main" id="{62B3A1C7-A034-051A-989B-3558B313BE5B}"/>
                </a:ext>
              </a:extLst>
            </p:cNvPr>
            <p:cNvSpPr/>
            <p:nvPr/>
          </p:nvSpPr>
          <p:spPr>
            <a:xfrm>
              <a:off x="9052560" y="2980944"/>
              <a:ext cx="8503920" cy="499719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700" dirty="0">
                  <a:solidFill>
                    <a:schemeClr val="bg1"/>
                  </a:solidFill>
                </a:rPr>
                <a:t>A Value Added Reseller (VAR) on the Multiple Award Schedule sells and manages a cloud collaboration or records management platform for a GSA office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700" dirty="0">
                  <a:solidFill>
                    <a:schemeClr val="bg1"/>
                  </a:solidFill>
                </a:rPr>
                <a:t>The reseller hosts or administers the tenant, stores backups, or provides managed services in its own environment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700" dirty="0">
                  <a:solidFill>
                    <a:schemeClr val="bg1"/>
                  </a:solidFill>
                </a:rPr>
                <a:t>CUI is processed or stored within the reseller-operated environment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700" dirty="0">
                  <a:solidFill>
                    <a:schemeClr val="bg1"/>
                  </a:solidFill>
                </a:rPr>
                <a:t>Result, the reseller’s system handling that CUI would need to go through the GSA non-federal CUI security approval process</a:t>
              </a:r>
            </a:p>
          </p:txBody>
        </p:sp>
      </p:grp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9F8FE365-3712-3A25-B6ED-C3A4A516FC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3391" y="379827"/>
            <a:ext cx="13244049" cy="745589"/>
          </a:xfrm>
        </p:spPr>
        <p:txBody>
          <a:bodyPr/>
          <a:lstStyle/>
          <a:p>
            <a:r>
              <a:rPr lang="en-US" dirty="0"/>
              <a:t>To Whom Does It Apply?</a:t>
            </a:r>
          </a:p>
          <a:p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F261943-75EB-1388-0772-0F444B71B868}"/>
              </a:ext>
            </a:extLst>
          </p:cNvPr>
          <p:cNvGrpSpPr/>
          <p:nvPr/>
        </p:nvGrpSpPr>
        <p:grpSpPr>
          <a:xfrm>
            <a:off x="9281160" y="1801906"/>
            <a:ext cx="8869680" cy="5789692"/>
            <a:chOff x="8846820" y="1870082"/>
            <a:chExt cx="8869680" cy="6368662"/>
          </a:xfrm>
        </p:grpSpPr>
        <p:sp>
          <p:nvSpPr>
            <p:cNvPr id="40" name="Text 25">
              <a:extLst>
                <a:ext uri="{FF2B5EF4-FFF2-40B4-BE49-F238E27FC236}">
                  <a16:creationId xmlns:a16="http://schemas.microsoft.com/office/drawing/2014/main" id="{43589F56-5DE9-2E14-6347-7646D31E687A}"/>
                </a:ext>
              </a:extLst>
            </p:cNvPr>
            <p:cNvSpPr/>
            <p:nvPr/>
          </p:nvSpPr>
          <p:spPr>
            <a:xfrm>
              <a:off x="9486900" y="2048256"/>
              <a:ext cx="7772400" cy="69494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algn="ctr"/>
              <a:r>
                <a:rPr lang="en-US" sz="2400" b="1" dirty="0">
                  <a:solidFill>
                    <a:srgbClr val="6B1ADC"/>
                  </a:solidFill>
                  <a:latin typeface="Neue Haas Grotesk Text Pro" panose="020B0504020202020204" pitchFamily="34" charset="0"/>
                  <a:cs typeface="Calibri" pitchFamily="34" charset="-120"/>
                </a:rPr>
                <a:t>VAR / Reseller example where the process would NOT apply</a:t>
              </a:r>
            </a:p>
          </p:txBody>
        </p:sp>
        <p:sp>
          <p:nvSpPr>
            <p:cNvPr id="41" name="Shape 26">
              <a:extLst>
                <a:ext uri="{FF2B5EF4-FFF2-40B4-BE49-F238E27FC236}">
                  <a16:creationId xmlns:a16="http://schemas.microsoft.com/office/drawing/2014/main" id="{AA7522B5-6458-D411-A97E-7CC14103DA72}"/>
                </a:ext>
              </a:extLst>
            </p:cNvPr>
            <p:cNvSpPr/>
            <p:nvPr/>
          </p:nvSpPr>
          <p:spPr>
            <a:xfrm>
              <a:off x="8846820" y="2926080"/>
              <a:ext cx="8869680" cy="5312664"/>
            </a:xfrm>
            <a:prstGeom prst="rect">
              <a:avLst/>
            </a:prstGeom>
            <a:solidFill>
              <a:srgbClr val="6B1ADC"/>
            </a:solidFill>
            <a:ln/>
            <a:effectLst>
              <a:outerShdw blurRad="101600" dist="38100" dir="8100000" algn="bl" rotWithShape="0">
                <a:srgbClr val="000000">
                  <a:alpha val="13000"/>
                </a:srgbClr>
              </a:outerShdw>
            </a:effectLst>
          </p:spPr>
          <p:txBody>
            <a:bodyPr/>
            <a:lstStyle/>
            <a:p>
              <a:endParaRPr lang="en-US" sz="3600">
                <a:latin typeface="Neue Haas Grotesk Text Pro" panose="020B0504020202020204" pitchFamily="34" charset="0"/>
              </a:endParaRPr>
            </a:p>
          </p:txBody>
        </p:sp>
        <p:sp>
          <p:nvSpPr>
            <p:cNvPr id="42" name="Text 27">
              <a:extLst>
                <a:ext uri="{FF2B5EF4-FFF2-40B4-BE49-F238E27FC236}">
                  <a16:creationId xmlns:a16="http://schemas.microsoft.com/office/drawing/2014/main" id="{5497EB5F-4284-E079-7DE6-B1A8D47E937A}"/>
                </a:ext>
              </a:extLst>
            </p:cNvPr>
            <p:cNvSpPr/>
            <p:nvPr/>
          </p:nvSpPr>
          <p:spPr>
            <a:xfrm>
              <a:off x="9052560" y="1870082"/>
              <a:ext cx="8503920" cy="610805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700" dirty="0">
                  <a:solidFill>
                    <a:schemeClr val="bg1"/>
                  </a:solidFill>
                </a:rPr>
                <a:t>A VAR sells software licenses or hardware only, with no hosting, no data storage, and no managed services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700" dirty="0">
                  <a:solidFill>
                    <a:schemeClr val="bg1"/>
                  </a:solidFill>
                </a:rPr>
                <a:t>Federal users operate the technology within government-authorized environments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700" dirty="0">
                  <a:solidFill>
                    <a:schemeClr val="bg1"/>
                  </a:solidFill>
                </a:rPr>
                <a:t>The reseller never receives or stores CUI in its own systems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700" dirty="0">
                  <a:solidFill>
                    <a:schemeClr val="bg1"/>
                  </a:solidFill>
                </a:rPr>
                <a:t>Result, the reseller would typically not be subject to this specific CUI approval pathway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11B1943-88EF-FE8F-B3CB-C16B1A16FA84}"/>
              </a:ext>
            </a:extLst>
          </p:cNvPr>
          <p:cNvSpPr txBox="1"/>
          <p:nvPr/>
        </p:nvSpPr>
        <p:spPr>
          <a:xfrm>
            <a:off x="2846070" y="7846064"/>
            <a:ext cx="12870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If federal CUI touches your systems, you are in scope.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If you only deliver products or work inside government systems, you usually are not.</a:t>
            </a:r>
          </a:p>
        </p:txBody>
      </p:sp>
    </p:spTree>
    <p:extLst>
      <p:ext uri="{BB962C8B-B14F-4D97-AF65-F5344CB8AC3E}">
        <p14:creationId xmlns:p14="http://schemas.microsoft.com/office/powerpoint/2010/main" val="3480562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item4.xml><?xml version="1.0" encoding="utf-8"?>
<properties xmlns="http://www.imanage.com/work/xmlschema">
  <documentid>ME1!60296545.1</documentid>
  <senderid>MAJOR</senderid>
  <senderemail>AMAJOR@MCCARTER.COM</senderemail>
  <lastmodified>2026-03-17T14:58:37.0000000-04:00</lastmodified>
  <database>ME1</database>
</propertie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A3911147392F4580C53213F59B8D1A" ma:contentTypeVersion="10" ma:contentTypeDescription="Create a new document." ma:contentTypeScope="" ma:versionID="55b89a2909a09f6de7d726ad1d6ac46a">
  <xsd:schema xmlns:xsd="http://www.w3.org/2001/XMLSchema" xmlns:xs="http://www.w3.org/2001/XMLSchema" xmlns:p="http://schemas.microsoft.com/office/2006/metadata/properties" xmlns:ns3="ee425a91-9a66-44b4-8a22-cbd261b0c4e9" targetNamespace="http://schemas.microsoft.com/office/2006/metadata/properties" ma:root="true" ma:fieldsID="e4a1f3ca39afa684e28f1a1d2b01d3cf" ns3:_="">
    <xsd:import namespace="ee425a91-9a66-44b4-8a22-cbd261b0c4e9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25a91-9a66-44b4-8a22-cbd261b0c4e9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e425a91-9a66-44b4-8a22-cbd261b0c4e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6A07F6-009B-494C-AE67-2DB03A867B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425a91-9a66-44b4-8a22-cbd261b0c4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DD0ED8-D612-4455-A1B4-7626B6D69876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ee425a91-9a66-44b4-8a22-cbd261b0c4e9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E8FDE95-413A-4DAF-944F-44AA0A6DC8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2721</Words>
  <Application>Microsoft Office PowerPoint</Application>
  <PresentationFormat>Custom</PresentationFormat>
  <Paragraphs>400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Georgia</vt:lpstr>
      <vt:lpstr>Neue Haas Grotesk Text Pro</vt:lpstr>
      <vt:lpstr>Wingdings</vt:lpstr>
      <vt:lpstr>Office Theme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Mistry, Ronak</cp:lastModifiedBy>
  <cp:revision>300</cp:revision>
  <cp:lastPrinted>2025-08-26T21:50:57Z</cp:lastPrinted>
  <dcterms:created xsi:type="dcterms:W3CDTF">2024-12-12T10:00:01Z</dcterms:created>
  <dcterms:modified xsi:type="dcterms:W3CDTF">2026-03-17T18:58:37Z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0x010100ABA3911147392F4580C53213F59B8D1A</vt:lpwstr>
  </property>
  <property fmtid="{D5CDD505-2E9C-101B-9397-08002B2CF9AE}" pid="3" name="MediaServiceImageTags">
    <vt:lpwstr/>
  </property>
</Properties>
</file>