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0"/>
  </p:notesMasterIdLst>
  <p:sldIdLst>
    <p:sldId id="320" r:id="rId5"/>
    <p:sldId id="257" r:id="rId6"/>
    <p:sldId id="297" r:id="rId7"/>
    <p:sldId id="321" r:id="rId8"/>
    <p:sldId id="323" r:id="rId9"/>
    <p:sldId id="322" r:id="rId10"/>
    <p:sldId id="324" r:id="rId11"/>
    <p:sldId id="325" r:id="rId12"/>
    <p:sldId id="326" r:id="rId13"/>
    <p:sldId id="330" r:id="rId14"/>
    <p:sldId id="331" r:id="rId15"/>
    <p:sldId id="327" r:id="rId16"/>
    <p:sldId id="329" r:id="rId17"/>
    <p:sldId id="328" r:id="rId18"/>
    <p:sldId id="294" r:id="rId19"/>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592" userDrawn="1">
          <p15:clr>
            <a:srgbClr val="A4A3A4"/>
          </p15:clr>
        </p15:guide>
        <p15:guide id="2" pos="55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1ADC"/>
    <a:srgbClr val="C2ADFF"/>
    <a:srgbClr val="E5D5FE"/>
    <a:srgbClr val="ECE6FF"/>
    <a:srgbClr val="20265F"/>
    <a:srgbClr val="A4D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B4B145-F845-44A8-94B9-FC810FB467B4}" v="50" dt="2025-08-26T19:32:33.114"/>
    <p1510:client id="{6B6FAA5B-92A7-47E2-9E89-7B0275BFFEC7}" v="1112" dt="2025-08-28T00:07:29.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654" y="132"/>
      </p:cViewPr>
      <p:guideLst>
        <p:guide orient="horz" pos="5592"/>
        <p:guide pos="55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10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2286000"/>
            <a:ext cx="10972800" cy="6172200"/>
          </a:xfrm>
          <a:prstGeom prst="rect">
            <a:avLst/>
          </a:prstGeom>
          <a:noFill/>
          <a:ln w="12700">
            <a:solidFill>
              <a:prstClr val="black"/>
            </a:solidFill>
          </a:ln>
        </p:spPr>
      </p:sp>
      <p:sp>
        <p:nvSpPr>
          <p:cNvPr id="3" name="Notes Placeholder 2"/>
          <p:cNvSpPr>
            <a:spLocks noGrp="1"/>
          </p:cNvSpPr>
          <p:nvPr>
            <p:ph type="body" idx="1"/>
          </p:nvPr>
        </p:nvSpPr>
        <p:spPr>
          <a:xfrm>
            <a:off x="1028700" y="8801100"/>
            <a:ext cx="8229600" cy="7200900"/>
          </a:xfrm>
          <a:prstGeom prst="rect">
            <a:avLst/>
          </a:prstGeom>
        </p:spPr>
        <p:txBody>
          <a:bodyPr/>
          <a:lstStyle/>
          <a:p>
            <a:r>
              <a:rPr lang="en-US"/>
              <a:t>“Proprietary and Confidential?” </a:t>
            </a:r>
          </a:p>
        </p:txBody>
      </p:sp>
    </p:spTree>
    <p:extLst>
      <p:ext uri="{BB962C8B-B14F-4D97-AF65-F5344CB8AC3E}">
        <p14:creationId xmlns:p14="http://schemas.microsoft.com/office/powerpoint/2010/main" val="378852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43408-0BC7-F391-FEB3-6F3DD9B531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7A419D-C1E3-508F-B5C1-09DC17A37D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37A48E-0069-9B29-DEFA-D6E7390F81C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7637B1C-61A9-8AD9-B247-B478304626C8}"/>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9436657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D9F19-9041-B609-9E6C-DD034E3F1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F241D-22E8-3649-A92C-4A5C3B65F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8D787-3652-F9D8-BE00-C7C22D0D27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29D7D65-581E-0EF8-4384-41591A58AD8B}"/>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063160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426C8-B82C-F690-124F-991701DC8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8882C-896B-DC6B-1A73-35DBC6DFDB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B4AC5-B2F5-CBDB-905D-D2151CF31F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F5B8A2-F931-B2A0-D211-CEB4F2B9B632}"/>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227332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50197-A6C1-21BC-69D5-AD386443A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E15BE-1E5D-D669-A837-C3F14EEEFB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074296-DC96-CA91-07BF-F413E61EB8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206F61-21E0-FBB8-075B-9532EFB611D9}"/>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515023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3ABEE-D082-327D-BB68-99948B5E2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26E0D-4602-C974-6807-DA5B6FBDA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37F6FA-CE7F-F39B-6EAA-599BB80842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C50BBAA-F3D2-4EAF-A0D8-45B29FD1CF62}"/>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674489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83BEB-B78A-41A4-A871-32C39EE1B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9AE7A8-EBC1-F715-9AD0-59AFB7CA0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22B9C-A8E7-ECCF-AEB7-799F6D5D9F4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294A46-A9C9-69FB-4689-B84247941A9A}"/>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7962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BE12D-5544-5AD3-ADFD-1A3FAC0EA1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79C40-BDF9-579D-F569-9E25FD754D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31E0A7-942B-D245-2BC6-43886CEBE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B90292-7795-0033-81AA-91DA52EF49F0}"/>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3878963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E1A43-519C-769B-9043-E15CE29C1B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ED29D2-FFD9-DC36-CBA1-040B1BBADC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FD788-C03E-505C-2564-DC59D16CAC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728FC6-50F7-AB0C-EE39-B5D14C11FDC9}"/>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086847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65C0D-A671-7A44-E6FF-2F719D2BC5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E2CE47-E1CB-20AE-1D6E-A34260250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31A0D3-46FE-61B1-E90B-A56F711B39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71789C-5657-CFFD-50AD-94DC09F8CAE8}"/>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155792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75DFB-03B3-24EE-9091-221EB5ADFE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DC2116-C1D1-C289-4A18-0570B4D802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638127-B408-EA5F-EB75-35EB181C7CA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4E7562-E4A4-D73F-B0F1-AB8C3A59F6AA}"/>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375981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AD3FE-F26A-11AF-842B-EFB1D17BF0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76D52-E5AC-0550-6B92-65FD4491A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7BC858-4E0C-92B6-1568-90625240B06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08D49A-58CA-DAE6-3346-D3CB40D47E42}"/>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845468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7F6C6-E0FD-EF67-20A4-7C19D5C4F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8E347-0F7D-94F7-03D8-7CE2D068C9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46126D-F474-202B-B7B7-A248878593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724A4D-2031-BFDA-1AC2-E36136F3D7CE}"/>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416730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F2DCA-9622-43FE-7404-E37F81BE3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50279C-BBCA-09A3-8A4E-8F01E0D97B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1E7268-71FD-CDF1-CAC1-DB5E6790AB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84E088-EF9A-5B8B-49CE-109D1D21DFE2}"/>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88290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95EC56-AEFB-FD88-DAD3-032C8FAF368C}"/>
              </a:ext>
            </a:extLst>
          </p:cNvPr>
          <p:cNvSpPr txBox="1"/>
          <p:nvPr userDrawn="1"/>
        </p:nvSpPr>
        <p:spPr>
          <a:xfrm>
            <a:off x="16534975" y="9403347"/>
            <a:ext cx="1237677" cy="369333"/>
          </a:xfrm>
          <a:prstGeom prst="rect">
            <a:avLst/>
          </a:prstGeom>
          <a:noFill/>
        </p:spPr>
        <p:txBody>
          <a:bodyPr wrap="square" rtlCol="0">
            <a:spAutoFit/>
          </a:bodyPr>
          <a:lstStyle/>
          <a:p>
            <a:pPr algn="r"/>
            <a:fld id="{623B795A-DE3E-F144-BC99-85846F7F84F3}" type="slidenum">
              <a:rPr lang="en-US" smtClean="0">
                <a:solidFill>
                  <a:schemeClr val="bg1">
                    <a:lumMod val="65000"/>
                  </a:schemeClr>
                </a:solidFill>
              </a:rPr>
              <a:pPr algn="r"/>
              <a:t>‹#›</a:t>
            </a:fld>
            <a:endParaRPr lang="en-US">
              <a:solidFill>
                <a:schemeClr val="bg1">
                  <a:lumMod val="65000"/>
                </a:schemeClr>
              </a:solidFill>
            </a:endParaRPr>
          </a:p>
        </p:txBody>
      </p:sp>
    </p:spTree>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44950"/>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9.pn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405AD8-A39B-3B2A-1DDF-23B0A2BA5A2D}"/>
            </a:ext>
          </a:extLst>
        </p:cNvPr>
        <p:cNvGrpSpPr/>
        <p:nvPr/>
      </p:nvGrpSpPr>
      <p:grpSpPr>
        <a:xfrm>
          <a:off x="0" y="0"/>
          <a:ext cx="0" cy="0"/>
          <a:chOff x="0" y="0"/>
          <a:chExt cx="0" cy="0"/>
        </a:xfrm>
      </p:grpSpPr>
      <p:sp>
        <p:nvSpPr>
          <p:cNvPr id="3" name="Capability and Services Overview">
            <a:extLst>
              <a:ext uri="{FF2B5EF4-FFF2-40B4-BE49-F238E27FC236}">
                <a16:creationId xmlns:a16="http://schemas.microsoft.com/office/drawing/2014/main" id="{CF436111-07BB-AFA3-2900-BFA4A86C8DC6}"/>
              </a:ext>
            </a:extLst>
          </p:cNvPr>
          <p:cNvSpPr/>
          <p:nvPr/>
        </p:nvSpPr>
        <p:spPr>
          <a:xfrm>
            <a:off x="1219400" y="3397954"/>
            <a:ext cx="10238029" cy="1424756"/>
          </a:xfrm>
          <a:prstGeom prst="rect">
            <a:avLst/>
          </a:prstGeom>
          <a:noFill/>
          <a:ln/>
        </p:spPr>
        <p:txBody>
          <a:bodyPr wrap="square" lIns="0" tIns="0" rIns="0" bIns="0" rtlCol="0" anchor="t"/>
          <a:lstStyle/>
          <a:p>
            <a:r>
              <a:rPr lang="en-US" sz="6600" b="1" dirty="0">
                <a:solidFill>
                  <a:schemeClr val="bg1"/>
                </a:solidFill>
                <a:latin typeface="Neue Haas Grotesk Text Pro"/>
                <a:ea typeface="Sora Bold"/>
                <a:cs typeface="Mangal"/>
              </a:rPr>
              <a:t>CMMC </a:t>
            </a:r>
            <a:r>
              <a:rPr lang="en-US" sz="6600" b="1" dirty="0">
                <a:solidFill>
                  <a:srgbClr val="C2ADFF"/>
                </a:solidFill>
                <a:latin typeface="Neue Haas Grotesk Text Pro"/>
                <a:ea typeface="Sora Bold"/>
                <a:cs typeface="Mangal"/>
              </a:rPr>
              <a:t>Now</a:t>
            </a:r>
            <a:endParaRPr lang="en-US" sz="7200" b="1" dirty="0">
              <a:solidFill>
                <a:srgbClr val="C2ADFF"/>
              </a:solidFill>
              <a:latin typeface="Neue Haas Grotesk Text Pro"/>
              <a:ea typeface="Sora Bold"/>
              <a:cs typeface="Mangal"/>
            </a:endParaRPr>
          </a:p>
        </p:txBody>
      </p:sp>
      <p:pic>
        <p:nvPicPr>
          <p:cNvPr id="4" name="Picture 10" descr="DoD logo">
            <a:extLst>
              <a:ext uri="{FF2B5EF4-FFF2-40B4-BE49-F238E27FC236}">
                <a16:creationId xmlns:a16="http://schemas.microsoft.com/office/drawing/2014/main" id="{520B2085-A513-F543-3E19-7C5D56DAC0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960" y="7267264"/>
            <a:ext cx="1626728" cy="16244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 name="Picture 6" descr="CYBERSECURITY MATURITY MODEL CERTIFICATION (CMMC) | The AME Group">
            <a:extLst>
              <a:ext uri="{FF2B5EF4-FFF2-40B4-BE49-F238E27FC236}">
                <a16:creationId xmlns:a16="http://schemas.microsoft.com/office/drawing/2014/main" id="{E7B74A04-7583-63A3-9DCD-2218DCD8862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7059" b="96471" l="3667" r="95000">
                        <a14:foregroundMark x1="13333" y1="52941" x2="25667" y2="25882"/>
                        <a14:foregroundMark x1="25667" y1="25882" x2="17667" y2="43137"/>
                        <a14:foregroundMark x1="17667" y1="43137" x2="28333" y2="18824"/>
                        <a14:foregroundMark x1="20667" y1="26667" x2="21667" y2="27843"/>
                        <a14:foregroundMark x1="20000" y1="31373" x2="17333" y2="36078"/>
                        <a14:foregroundMark x1="32333" y1="20392" x2="48333" y2="9804"/>
                        <a14:foregroundMark x1="48333" y1="9804" x2="49333" y2="9804"/>
                        <a14:foregroundMark x1="32667" y1="14902" x2="55333" y2="10980"/>
                        <a14:foregroundMark x1="41333" y1="8627" x2="58333" y2="7451"/>
                        <a14:foregroundMark x1="58333" y1="7451" x2="58667" y2="7843"/>
                        <a14:foregroundMark x1="44667" y1="11765" x2="70000" y2="17647"/>
                        <a14:foregroundMark x1="70000" y1="17647" x2="84000" y2="38039"/>
                        <a14:foregroundMark x1="84000" y1="38039" x2="84000" y2="38431"/>
                        <a14:foregroundMark x1="83667" y1="51765" x2="80667" y2="38431"/>
                        <a14:foregroundMark x1="46667" y1="62353" x2="49000" y2="46275"/>
                        <a14:foregroundMark x1="82667" y1="71765" x2="23000" y2="72157"/>
                        <a14:foregroundMark x1="23000" y1="72157" x2="23000" y2="71765"/>
                        <a14:foregroundMark x1="67667" y1="76078" x2="84667" y2="73725"/>
                        <a14:foregroundMark x1="27667" y1="76078" x2="19333" y2="65098"/>
                        <a14:foregroundMark x1="20333" y1="75294" x2="28667" y2="74118"/>
                        <a14:foregroundMark x1="25333" y1="81176" x2="56000" y2="89020"/>
                        <a14:foregroundMark x1="56000" y1="89020" x2="70333" y2="85882"/>
                        <a14:foregroundMark x1="36000" y1="91765" x2="56333" y2="93333"/>
                        <a14:foregroundMark x1="39667" y1="72157" x2="48000" y2="50196"/>
                        <a14:foregroundMark x1="48000" y1="50196" x2="48000" y2="50196"/>
                        <a14:foregroundMark x1="51667" y1="54510" x2="45667" y2="66275"/>
                        <a14:foregroundMark x1="58000" y1="76078" x2="24000" y2="73725"/>
                        <a14:foregroundMark x1="44333" y1="95686" x2="57333" y2="96471"/>
                        <a14:foregroundMark x1="63333" y1="81569" x2="66333" y2="67843"/>
                        <a14:foregroundMark x1="86667" y1="85490" x2="88667" y2="77647"/>
                        <a14:foregroundMark x1="92000" y1="78039" x2="95000" y2="78039"/>
                        <a14:foregroundMark x1="10333" y1="84314" x2="16333" y2="76471"/>
                        <a14:foregroundMark x1="7667" y1="75686" x2="15667" y2="74510"/>
                        <a14:foregroundMark x1="3667" y1="77647" x2="9333" y2="77647"/>
                        <a14:foregroundMark x1="40667" y1="7059" x2="56333" y2="7059"/>
                      </a14:backgroundRemoval>
                    </a14:imgEffect>
                  </a14:imgLayer>
                </a14:imgProps>
              </a:ext>
              <a:ext uri="{28A0092B-C50C-407E-A947-70E740481C1C}">
                <a14:useLocalDpi xmlns:a14="http://schemas.microsoft.com/office/drawing/2010/main" val="0"/>
              </a:ext>
            </a:extLst>
          </a:blip>
          <a:srcRect/>
          <a:stretch>
            <a:fillRect/>
          </a:stretch>
        </p:blipFill>
        <p:spPr bwMode="auto">
          <a:xfrm>
            <a:off x="6052391" y="7267264"/>
            <a:ext cx="1911138" cy="162446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5" descr="A set of icons with lines and a check mark&#10;&#10;AI-generated content may be incorrect.">
            <a:extLst>
              <a:ext uri="{FF2B5EF4-FFF2-40B4-BE49-F238E27FC236}">
                <a16:creationId xmlns:a16="http://schemas.microsoft.com/office/drawing/2014/main" id="{E3AD4792-8F36-97F5-6E65-3962699563C2}"/>
              </a:ext>
            </a:extLst>
          </p:cNvPr>
          <p:cNvPicPr>
            <a:picLocks noChangeAspect="1"/>
          </p:cNvPicPr>
          <p:nvPr/>
        </p:nvPicPr>
        <p:blipFill>
          <a:blip r:embed="rId6"/>
          <a:srcRect r="58667" b="50000"/>
          <a:stretch/>
        </p:blipFill>
        <p:spPr>
          <a:xfrm>
            <a:off x="12650659" y="854094"/>
            <a:ext cx="5637341" cy="8578812"/>
          </a:xfrm>
          <a:prstGeom prst="rect">
            <a:avLst/>
          </a:prstGeom>
          <a:ln>
            <a:noFill/>
          </a:ln>
        </p:spPr>
      </p:pic>
      <p:pic>
        <p:nvPicPr>
          <p:cNvPr id="7" name="Picture 6" descr="A black and white logo&#10;&#10;AI-generated content may be incorrect.">
            <a:extLst>
              <a:ext uri="{FF2B5EF4-FFF2-40B4-BE49-F238E27FC236}">
                <a16:creationId xmlns:a16="http://schemas.microsoft.com/office/drawing/2014/main" id="{1AD19B29-F4CF-6AFA-42BC-BA6EC3BF8192}"/>
              </a:ext>
            </a:extLst>
          </p:cNvPr>
          <p:cNvPicPr>
            <a:picLocks noChangeAspect="1"/>
          </p:cNvPicPr>
          <p:nvPr/>
        </p:nvPicPr>
        <p:blipFill>
          <a:blip r:embed="rId7"/>
          <a:stretch>
            <a:fillRect/>
          </a:stretch>
        </p:blipFill>
        <p:spPr>
          <a:xfrm>
            <a:off x="3305045" y="7676147"/>
            <a:ext cx="2239283" cy="1057150"/>
          </a:xfrm>
          <a:prstGeom prst="rect">
            <a:avLst/>
          </a:prstGeom>
          <a:ln>
            <a:noFill/>
          </a:ln>
        </p:spPr>
      </p:pic>
      <p:pic>
        <p:nvPicPr>
          <p:cNvPr id="8" name="Picture 7" descr="A black and white logo&#10;&#10;AI-generated content may be incorrect.">
            <a:extLst>
              <a:ext uri="{FF2B5EF4-FFF2-40B4-BE49-F238E27FC236}">
                <a16:creationId xmlns:a16="http://schemas.microsoft.com/office/drawing/2014/main" id="{95F74E43-A926-5ECF-F687-4B89B3B68E12}"/>
              </a:ext>
            </a:extLst>
          </p:cNvPr>
          <p:cNvPicPr>
            <a:picLocks noChangeAspect="1"/>
          </p:cNvPicPr>
          <p:nvPr/>
        </p:nvPicPr>
        <p:blipFill>
          <a:blip r:embed="rId8"/>
          <a:stretch>
            <a:fillRect/>
          </a:stretch>
        </p:blipFill>
        <p:spPr>
          <a:xfrm>
            <a:off x="1150153" y="1121038"/>
            <a:ext cx="4900164" cy="1186119"/>
          </a:xfrm>
          <a:prstGeom prst="rect">
            <a:avLst/>
          </a:prstGeom>
        </p:spPr>
      </p:pic>
      <p:pic>
        <p:nvPicPr>
          <p:cNvPr id="9" name="Picture 8" descr="A blue and white logo&#10;&#10;AI-generated content may be incorrect.">
            <a:extLst>
              <a:ext uri="{FF2B5EF4-FFF2-40B4-BE49-F238E27FC236}">
                <a16:creationId xmlns:a16="http://schemas.microsoft.com/office/drawing/2014/main" id="{06224004-97BC-3B74-53CD-F5957CD4DFFC}"/>
              </a:ext>
            </a:extLst>
          </p:cNvPr>
          <p:cNvPicPr>
            <a:picLocks noChangeAspect="1"/>
          </p:cNvPicPr>
          <p:nvPr/>
        </p:nvPicPr>
        <p:blipFill>
          <a:blip r:embed="rId9"/>
          <a:stretch>
            <a:fillRect/>
          </a:stretch>
        </p:blipFill>
        <p:spPr>
          <a:xfrm>
            <a:off x="8378190" y="7269480"/>
            <a:ext cx="1657350" cy="1771650"/>
          </a:xfrm>
          <a:prstGeom prst="rect">
            <a:avLst/>
          </a:prstGeom>
          <a:ln>
            <a:noFill/>
          </a:ln>
        </p:spPr>
      </p:pic>
      <p:cxnSp>
        <p:nvCxnSpPr>
          <p:cNvPr id="10" name="Straight Arrow Connector 9">
            <a:extLst>
              <a:ext uri="{FF2B5EF4-FFF2-40B4-BE49-F238E27FC236}">
                <a16:creationId xmlns:a16="http://schemas.microsoft.com/office/drawing/2014/main" id="{9515E60F-E83D-BA44-8F0B-DDAE7C669766}"/>
              </a:ext>
            </a:extLst>
          </p:cNvPr>
          <p:cNvCxnSpPr/>
          <p:nvPr/>
        </p:nvCxnSpPr>
        <p:spPr>
          <a:xfrm>
            <a:off x="1220680" y="4760650"/>
            <a:ext cx="4361155" cy="11097"/>
          </a:xfrm>
          <a:prstGeom prst="straightConnector1">
            <a:avLst/>
          </a:prstGeom>
          <a:ln w="28575">
            <a:solidFill>
              <a:srgbClr val="C2ADFF"/>
            </a:solidFill>
          </a:ln>
        </p:spPr>
        <p:style>
          <a:lnRef idx="1">
            <a:schemeClr val="accent1"/>
          </a:lnRef>
          <a:fillRef idx="0">
            <a:schemeClr val="accent1"/>
          </a:fillRef>
          <a:effectRef idx="0">
            <a:schemeClr val="accent1"/>
          </a:effectRef>
          <a:fontRef idx="minor">
            <a:schemeClr val="tx1"/>
          </a:fontRef>
        </p:style>
      </p:cxnSp>
      <p:sp>
        <p:nvSpPr>
          <p:cNvPr id="11" name="Capability and Services Overview">
            <a:extLst>
              <a:ext uri="{FF2B5EF4-FFF2-40B4-BE49-F238E27FC236}">
                <a16:creationId xmlns:a16="http://schemas.microsoft.com/office/drawing/2014/main" id="{482AF221-BD10-42FA-22CA-F2AF63EEF9BC}"/>
              </a:ext>
            </a:extLst>
          </p:cNvPr>
          <p:cNvSpPr/>
          <p:nvPr/>
        </p:nvSpPr>
        <p:spPr>
          <a:xfrm>
            <a:off x="1219401" y="5140197"/>
            <a:ext cx="7791250" cy="1424756"/>
          </a:xfrm>
          <a:prstGeom prst="rect">
            <a:avLst/>
          </a:prstGeom>
          <a:noFill/>
          <a:ln/>
        </p:spPr>
        <p:txBody>
          <a:bodyPr wrap="square" lIns="0" tIns="0" rIns="0" bIns="0" rtlCol="0" anchor="t"/>
          <a:lstStyle/>
          <a:p>
            <a:r>
              <a:rPr lang="en-US" sz="4800" b="1" dirty="0">
                <a:solidFill>
                  <a:schemeClr val="bg1"/>
                </a:solidFill>
                <a:latin typeface="Neue Haas Grotesk Text Pro"/>
                <a:ea typeface="Sora Bold"/>
                <a:cs typeface="Mangal"/>
              </a:rPr>
              <a:t>The State of Compliance &amp; </a:t>
            </a:r>
            <a:r>
              <a:rPr lang="en-US" sz="4800" b="1" dirty="0">
                <a:solidFill>
                  <a:srgbClr val="C2ADFF"/>
                </a:solidFill>
                <a:latin typeface="Neue Haas Grotesk Text Pro"/>
                <a:ea typeface="Sora Bold"/>
                <a:cs typeface="Mangal"/>
              </a:rPr>
              <a:t>What’s Coming</a:t>
            </a:r>
          </a:p>
        </p:txBody>
      </p:sp>
      <p:pic>
        <p:nvPicPr>
          <p:cNvPr id="12" name="Picture 2" descr="NIWC Atlantic Awards Information Warfare Research Project 2 To Advanced  Technology International – IWRP | Information Warfare Research Project  Consortium">
            <a:extLst>
              <a:ext uri="{FF2B5EF4-FFF2-40B4-BE49-F238E27FC236}">
                <a16:creationId xmlns:a16="http://schemas.microsoft.com/office/drawing/2014/main" id="{3B60B280-0905-BD4E-DE6E-682D31A77D9E}"/>
              </a:ext>
            </a:extLst>
          </p:cNvPr>
          <p:cNvPicPr>
            <a:picLocks noChangeAspect="1" noChangeArrowheads="1"/>
          </p:cNvPicPr>
          <p:nvPr/>
        </p:nvPicPr>
        <p:blipFill>
          <a:blip r:embed="rId10">
            <a:lum bright="70000" contrast="-70000"/>
            <a:extLst>
              <a:ext uri="{28A0092B-C50C-407E-A947-70E740481C1C}">
                <a14:useLocalDpi xmlns:a14="http://schemas.microsoft.com/office/drawing/2010/main" val="0"/>
              </a:ext>
            </a:extLst>
          </a:blip>
          <a:srcRect/>
          <a:stretch>
            <a:fillRect/>
          </a:stretch>
        </p:blipFill>
        <p:spPr bwMode="auto">
          <a:xfrm>
            <a:off x="7199442" y="966633"/>
            <a:ext cx="3897183" cy="1396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840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F68FB0-9E52-8AD4-2AE1-BC4AA805917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B3A3D8A-8598-2B09-16C5-DD46BC6CCD7F}"/>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5164928B-FD67-B695-3A28-27442E23F300}"/>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BCAF1A4F-CA79-004A-95A8-E4E85ABAA769}"/>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A4CEDE00-16A4-E5ED-16FF-550B44B10059}"/>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Phased-</a:t>
            </a:r>
            <a:r>
              <a:rPr lang="en-US" sz="3600" b="1" dirty="0">
                <a:solidFill>
                  <a:srgbClr val="6B1ADC"/>
                </a:solidFill>
                <a:latin typeface="Neue Haas Grotesk Text Pro"/>
                <a:cs typeface="Sora SemiBold" pitchFamily="2" charset="0"/>
              </a:rPr>
              <a:t>IN</a:t>
            </a:r>
            <a:r>
              <a:rPr lang="en-US" sz="3600" b="1" dirty="0">
                <a:latin typeface="Neue Haas Grotesk Text Pro"/>
                <a:cs typeface="Sora SemiBold" pitchFamily="2" charset="0"/>
              </a:rPr>
              <a:t> Implementation Plan</a:t>
            </a:r>
          </a:p>
        </p:txBody>
      </p:sp>
      <p:pic>
        <p:nvPicPr>
          <p:cNvPr id="9" name="Picture 8">
            <a:extLst>
              <a:ext uri="{FF2B5EF4-FFF2-40B4-BE49-F238E27FC236}">
                <a16:creationId xmlns:a16="http://schemas.microsoft.com/office/drawing/2014/main" id="{C6F70AA5-3C87-625A-20DA-6C7BB652A2D9}"/>
              </a:ext>
            </a:extLst>
          </p:cNvPr>
          <p:cNvPicPr>
            <a:picLocks noChangeAspect="1"/>
          </p:cNvPicPr>
          <p:nvPr/>
        </p:nvPicPr>
        <p:blipFill>
          <a:blip r:embed="rId4"/>
          <a:stretch>
            <a:fillRect/>
          </a:stretch>
        </p:blipFill>
        <p:spPr>
          <a:xfrm>
            <a:off x="2998220" y="2618532"/>
            <a:ext cx="11215774" cy="6331766"/>
          </a:xfrm>
          <a:prstGeom prst="rect">
            <a:avLst/>
          </a:prstGeom>
        </p:spPr>
      </p:pic>
      <p:sp>
        <p:nvSpPr>
          <p:cNvPr id="11" name="TextBox 10">
            <a:extLst>
              <a:ext uri="{FF2B5EF4-FFF2-40B4-BE49-F238E27FC236}">
                <a16:creationId xmlns:a16="http://schemas.microsoft.com/office/drawing/2014/main" id="{92643B56-EB67-E874-FDF0-0F4A5E304E57}"/>
              </a:ext>
            </a:extLst>
          </p:cNvPr>
          <p:cNvSpPr txBox="1"/>
          <p:nvPr/>
        </p:nvSpPr>
        <p:spPr>
          <a:xfrm>
            <a:off x="7058025" y="8999257"/>
            <a:ext cx="7277100" cy="307777"/>
          </a:xfrm>
          <a:prstGeom prst="rect">
            <a:avLst/>
          </a:prstGeom>
          <a:noFill/>
        </p:spPr>
        <p:txBody>
          <a:bodyPr wrap="square">
            <a:spAutoFit/>
          </a:bodyPr>
          <a:lstStyle/>
          <a:p>
            <a:r>
              <a:rPr lang="en-US" sz="1400" i="1" dirty="0">
                <a:solidFill>
                  <a:schemeClr val="bg1">
                    <a:lumMod val="75000"/>
                  </a:schemeClr>
                </a:solidFill>
              </a:rPr>
              <a:t>https://dodcio.defense.gov/Portals/0/Documents/CMMC/CMMC-LevelsDeterminationBrief.pdf</a:t>
            </a:r>
          </a:p>
        </p:txBody>
      </p:sp>
    </p:spTree>
    <p:extLst>
      <p:ext uri="{BB962C8B-B14F-4D97-AF65-F5344CB8AC3E}">
        <p14:creationId xmlns:p14="http://schemas.microsoft.com/office/powerpoint/2010/main" val="11069659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417CA3-5A47-C1A0-AB24-F6F2509BA0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C4FAC56-9BD6-A725-B207-F33EFE09F3DA}"/>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01F0A7F9-1573-EB4C-A627-C5F57B949D4F}"/>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4369BB36-D785-156F-B708-C4E0A7E43409}"/>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DD126B32-3485-BC84-6471-71B170B754A0}"/>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Phased-</a:t>
            </a:r>
            <a:r>
              <a:rPr lang="en-US" sz="3600" b="1" dirty="0">
                <a:solidFill>
                  <a:srgbClr val="6B1ADC"/>
                </a:solidFill>
                <a:latin typeface="Neue Haas Grotesk Text Pro"/>
                <a:cs typeface="Sora SemiBold" pitchFamily="2" charset="0"/>
              </a:rPr>
              <a:t>IN</a:t>
            </a:r>
            <a:r>
              <a:rPr lang="en-US" sz="3600" b="1" dirty="0">
                <a:latin typeface="Neue Haas Grotesk Text Pro"/>
                <a:cs typeface="Sora SemiBold" pitchFamily="2" charset="0"/>
              </a:rPr>
              <a:t> Implementation Plan</a:t>
            </a:r>
          </a:p>
        </p:txBody>
      </p:sp>
      <p:sp>
        <p:nvSpPr>
          <p:cNvPr id="11" name="TextBox 10">
            <a:extLst>
              <a:ext uri="{FF2B5EF4-FFF2-40B4-BE49-F238E27FC236}">
                <a16:creationId xmlns:a16="http://schemas.microsoft.com/office/drawing/2014/main" id="{C46F0200-9AB1-B0B0-A2C0-7B4381C554CE}"/>
              </a:ext>
            </a:extLst>
          </p:cNvPr>
          <p:cNvSpPr txBox="1"/>
          <p:nvPr/>
        </p:nvSpPr>
        <p:spPr>
          <a:xfrm>
            <a:off x="7000875" y="8999257"/>
            <a:ext cx="7277100" cy="307777"/>
          </a:xfrm>
          <a:prstGeom prst="rect">
            <a:avLst/>
          </a:prstGeom>
          <a:noFill/>
        </p:spPr>
        <p:txBody>
          <a:bodyPr wrap="square">
            <a:spAutoFit/>
          </a:bodyPr>
          <a:lstStyle/>
          <a:p>
            <a:r>
              <a:rPr lang="en-US" sz="1400" i="1" dirty="0">
                <a:solidFill>
                  <a:schemeClr val="bg1">
                    <a:lumMod val="75000"/>
                  </a:schemeClr>
                </a:solidFill>
              </a:rPr>
              <a:t>https://dodcio.defense.gov/Portals/0/Documents/CMMC/CMMC-LevelsDeterminationBrief.pdf</a:t>
            </a:r>
          </a:p>
        </p:txBody>
      </p:sp>
      <p:pic>
        <p:nvPicPr>
          <p:cNvPr id="5" name="Picture 4">
            <a:extLst>
              <a:ext uri="{FF2B5EF4-FFF2-40B4-BE49-F238E27FC236}">
                <a16:creationId xmlns:a16="http://schemas.microsoft.com/office/drawing/2014/main" id="{202E00EB-B3FF-421A-5857-A91492C99F74}"/>
              </a:ext>
            </a:extLst>
          </p:cNvPr>
          <p:cNvPicPr>
            <a:picLocks noChangeAspect="1"/>
          </p:cNvPicPr>
          <p:nvPr/>
        </p:nvPicPr>
        <p:blipFill>
          <a:blip r:embed="rId4"/>
          <a:stretch>
            <a:fillRect/>
          </a:stretch>
        </p:blipFill>
        <p:spPr>
          <a:xfrm>
            <a:off x="2951895" y="2695965"/>
            <a:ext cx="11165336" cy="6303292"/>
          </a:xfrm>
          <a:prstGeom prst="rect">
            <a:avLst/>
          </a:prstGeom>
        </p:spPr>
      </p:pic>
      <p:pic>
        <p:nvPicPr>
          <p:cNvPr id="6" name="Picture 5">
            <a:extLst>
              <a:ext uri="{FF2B5EF4-FFF2-40B4-BE49-F238E27FC236}">
                <a16:creationId xmlns:a16="http://schemas.microsoft.com/office/drawing/2014/main" id="{EDB279CB-705B-A9C0-F9BE-3EE73FDB9DA0}"/>
              </a:ext>
            </a:extLst>
          </p:cNvPr>
          <p:cNvPicPr>
            <a:picLocks noChangeAspect="1"/>
          </p:cNvPicPr>
          <p:nvPr/>
        </p:nvPicPr>
        <p:blipFill>
          <a:blip r:embed="rId4"/>
          <a:srcRect l="6537" t="66634" r="53072" b="13872"/>
          <a:stretch>
            <a:fillRect/>
          </a:stretch>
        </p:blipFill>
        <p:spPr>
          <a:xfrm>
            <a:off x="2247119" y="5312277"/>
            <a:ext cx="7306456" cy="1990726"/>
          </a:xfrm>
          <a:prstGeom prst="rect">
            <a:avLst/>
          </a:prstGeom>
          <a:ln w="57150">
            <a:solidFill>
              <a:srgbClr val="6B1ADC"/>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381166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6F67B8-954D-8535-5A20-412EE4DCB4D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7FEFDF5-5B4C-901B-51C2-D074BC50F761}"/>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0DB8574C-04EB-65EB-AD7B-F79B0E96A283}"/>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CMMC Level 2 Assessments Exist </a:t>
            </a:r>
            <a:r>
              <a:rPr lang="en-US" sz="5400" b="1" dirty="0">
                <a:solidFill>
                  <a:srgbClr val="C2ADFF"/>
                </a:solidFill>
                <a:latin typeface="Neue Haas Grotesk Text Pro"/>
                <a:ea typeface="Sora SemiBold"/>
              </a:rPr>
              <a:t>TODAY</a:t>
            </a:r>
          </a:p>
        </p:txBody>
      </p:sp>
      <p:pic>
        <p:nvPicPr>
          <p:cNvPr id="26" name="Picture 25" descr="A black background with a black square&#10;&#10;AI-generated content may be incorrect.">
            <a:extLst>
              <a:ext uri="{FF2B5EF4-FFF2-40B4-BE49-F238E27FC236}">
                <a16:creationId xmlns:a16="http://schemas.microsoft.com/office/drawing/2014/main" id="{AA22A181-D93A-EC98-72AD-C173D509F93E}"/>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8F890A90-DCC5-B8C3-35E0-A38ACD1C15BB}"/>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Lessons Learned Thus Far:</a:t>
            </a:r>
          </a:p>
        </p:txBody>
      </p:sp>
      <p:sp>
        <p:nvSpPr>
          <p:cNvPr id="3" name="TextBox 2">
            <a:extLst>
              <a:ext uri="{FF2B5EF4-FFF2-40B4-BE49-F238E27FC236}">
                <a16:creationId xmlns:a16="http://schemas.microsoft.com/office/drawing/2014/main" id="{8128D35D-DA44-80CF-A212-0CF106CA8FA1}"/>
              </a:ext>
            </a:extLst>
          </p:cNvPr>
          <p:cNvSpPr txBox="1"/>
          <p:nvPr/>
        </p:nvSpPr>
        <p:spPr>
          <a:xfrm>
            <a:off x="645319" y="3440634"/>
            <a:ext cx="7698190" cy="461665"/>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Scope / Assessment Boundary</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5" name="TextBox 4">
            <a:extLst>
              <a:ext uri="{FF2B5EF4-FFF2-40B4-BE49-F238E27FC236}">
                <a16:creationId xmlns:a16="http://schemas.microsoft.com/office/drawing/2014/main" id="{0BC0DA2C-0A60-1587-7490-A44055F75388}"/>
              </a:ext>
            </a:extLst>
          </p:cNvPr>
          <p:cNvSpPr txBox="1"/>
          <p:nvPr/>
        </p:nvSpPr>
        <p:spPr>
          <a:xfrm>
            <a:off x="645318" y="4632397"/>
            <a:ext cx="8746900" cy="461665"/>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Documentation, Documentation, Documentation</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6" name="TextBox 5">
            <a:extLst>
              <a:ext uri="{FF2B5EF4-FFF2-40B4-BE49-F238E27FC236}">
                <a16:creationId xmlns:a16="http://schemas.microsoft.com/office/drawing/2014/main" id="{BE3CB72B-F0E9-5CC8-B82D-4591D90B1618}"/>
              </a:ext>
            </a:extLst>
          </p:cNvPr>
          <p:cNvSpPr txBox="1"/>
          <p:nvPr/>
        </p:nvSpPr>
        <p:spPr>
          <a:xfrm>
            <a:off x="645318" y="5824160"/>
            <a:ext cx="8822531" cy="461665"/>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C3PAO Selection Process</a:t>
            </a:r>
            <a:endParaRPr lang="en-US" sz="2000" dirty="0">
              <a:solidFill>
                <a:srgbClr val="002060"/>
              </a:solidFill>
              <a:latin typeface="Neue Haas Grotesk Text Pro" panose="020B0504020202020204" pitchFamily="34" charset="0"/>
              <a:cs typeface="Codec Pro" panose="00000500000000000000" pitchFamily="2" charset="0"/>
            </a:endParaRPr>
          </a:p>
        </p:txBody>
      </p:sp>
      <p:sp>
        <p:nvSpPr>
          <p:cNvPr id="7" name="TextBox 6">
            <a:extLst>
              <a:ext uri="{FF2B5EF4-FFF2-40B4-BE49-F238E27FC236}">
                <a16:creationId xmlns:a16="http://schemas.microsoft.com/office/drawing/2014/main" id="{11E7133B-00D0-2BFB-1AB1-1CE062216892}"/>
              </a:ext>
            </a:extLst>
          </p:cNvPr>
          <p:cNvSpPr txBox="1"/>
          <p:nvPr/>
        </p:nvSpPr>
        <p:spPr>
          <a:xfrm>
            <a:off x="607502" y="7015923"/>
            <a:ext cx="8822531" cy="461665"/>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CMMC Assessment Process</a:t>
            </a:r>
            <a:endParaRPr lang="en-US" sz="2000" dirty="0">
              <a:solidFill>
                <a:srgbClr val="002060"/>
              </a:solidFill>
              <a:latin typeface="Neue Haas Grotesk Text Pro" panose="020B0504020202020204" pitchFamily="34" charset="0"/>
              <a:cs typeface="Codec Pro" panose="00000500000000000000" pitchFamily="2" charset="0"/>
            </a:endParaRPr>
          </a:p>
        </p:txBody>
      </p:sp>
      <p:pic>
        <p:nvPicPr>
          <p:cNvPr id="9" name="Picture 8">
            <a:extLst>
              <a:ext uri="{FF2B5EF4-FFF2-40B4-BE49-F238E27FC236}">
                <a16:creationId xmlns:a16="http://schemas.microsoft.com/office/drawing/2014/main" id="{40CE5A35-6747-029E-D7E8-CB00C121AB5B}"/>
              </a:ext>
            </a:extLst>
          </p:cNvPr>
          <p:cNvPicPr>
            <a:picLocks noChangeAspect="1"/>
          </p:cNvPicPr>
          <p:nvPr/>
        </p:nvPicPr>
        <p:blipFill>
          <a:blip r:embed="rId4"/>
          <a:stretch>
            <a:fillRect/>
          </a:stretch>
        </p:blipFill>
        <p:spPr>
          <a:xfrm>
            <a:off x="10242646" y="2605163"/>
            <a:ext cx="5963482" cy="5925377"/>
          </a:xfrm>
          <a:prstGeom prst="rect">
            <a:avLst/>
          </a:prstGeom>
        </p:spPr>
      </p:pic>
    </p:spTree>
    <p:extLst>
      <p:ext uri="{BB962C8B-B14F-4D97-AF65-F5344CB8AC3E}">
        <p14:creationId xmlns:p14="http://schemas.microsoft.com/office/powerpoint/2010/main" val="293482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F19DB6-304E-E3AB-21B9-3057C2D9BF3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423DFF8-6124-9108-87CE-A9316CDA74E8}"/>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7F4D3AB5-9DCB-25DD-8574-6F95401C26AD}"/>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CMMC Level 2 Assessments Exist </a:t>
            </a:r>
            <a:r>
              <a:rPr lang="en-US" sz="5400" b="1" dirty="0">
                <a:solidFill>
                  <a:srgbClr val="C2ADFF"/>
                </a:solidFill>
                <a:latin typeface="Neue Haas Grotesk Text Pro"/>
                <a:ea typeface="Sora SemiBold"/>
              </a:rPr>
              <a:t>TODAY</a:t>
            </a:r>
          </a:p>
        </p:txBody>
      </p:sp>
      <p:pic>
        <p:nvPicPr>
          <p:cNvPr id="26" name="Picture 25" descr="A black background with a black square&#10;&#10;AI-generated content may be incorrect.">
            <a:extLst>
              <a:ext uri="{FF2B5EF4-FFF2-40B4-BE49-F238E27FC236}">
                <a16:creationId xmlns:a16="http://schemas.microsoft.com/office/drawing/2014/main" id="{73A64325-6CD4-F6A6-8B02-C2480DD02662}"/>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3462986D-F14A-6855-47B3-A8FF68E5C12E}"/>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Next Steps:</a:t>
            </a:r>
          </a:p>
        </p:txBody>
      </p:sp>
      <p:sp>
        <p:nvSpPr>
          <p:cNvPr id="8" name="TextBox 7">
            <a:extLst>
              <a:ext uri="{FF2B5EF4-FFF2-40B4-BE49-F238E27FC236}">
                <a16:creationId xmlns:a16="http://schemas.microsoft.com/office/drawing/2014/main" id="{1E9968BA-24C7-6201-0C90-D104272ED8C7}"/>
              </a:ext>
            </a:extLst>
          </p:cNvPr>
          <p:cNvSpPr txBox="1"/>
          <p:nvPr/>
        </p:nvSpPr>
        <p:spPr>
          <a:xfrm>
            <a:off x="677736" y="4397589"/>
            <a:ext cx="7880953" cy="738664"/>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Security and Compliance Documentation </a:t>
            </a:r>
          </a:p>
          <a:p>
            <a:pPr marL="1200150" lvl="2" indent="-285750">
              <a:buFont typeface="Arial" panose="020B0604020202020204" pitchFamily="34" charset="0"/>
              <a:buChar char="•"/>
            </a:pPr>
            <a:r>
              <a:rPr lang="en-US" b="1" dirty="0">
                <a:latin typeface="Neue Haas Grotesk Text Pro" panose="020B0504020202020204" pitchFamily="34" charset="0"/>
                <a:cs typeface="Codec Pro" panose="00000500000000000000" pitchFamily="2" charset="0"/>
              </a:rPr>
              <a:t>Re-review, validate, improve</a:t>
            </a:r>
            <a:endParaRPr lang="en-US" sz="1600" dirty="0">
              <a:latin typeface="Neue Haas Grotesk Text Pro" panose="020B0504020202020204" pitchFamily="34" charset="0"/>
              <a:cs typeface="Codec Pro" panose="00000500000000000000" pitchFamily="2" charset="0"/>
            </a:endParaRPr>
          </a:p>
        </p:txBody>
      </p:sp>
      <p:sp>
        <p:nvSpPr>
          <p:cNvPr id="9" name="TextBox 8">
            <a:extLst>
              <a:ext uri="{FF2B5EF4-FFF2-40B4-BE49-F238E27FC236}">
                <a16:creationId xmlns:a16="http://schemas.microsoft.com/office/drawing/2014/main" id="{969D1595-44F1-2706-9F2C-C8701FCA68A1}"/>
              </a:ext>
            </a:extLst>
          </p:cNvPr>
          <p:cNvSpPr txBox="1"/>
          <p:nvPr/>
        </p:nvSpPr>
        <p:spPr>
          <a:xfrm>
            <a:off x="677736" y="5620243"/>
            <a:ext cx="8889051" cy="738664"/>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Perform a Mock / Readiness Assessment </a:t>
            </a:r>
          </a:p>
          <a:p>
            <a:pPr marL="1200150" lvl="2" indent="-285750">
              <a:buFont typeface="Arial" panose="020B0604020202020204" pitchFamily="34" charset="0"/>
              <a:buChar char="•"/>
            </a:pPr>
            <a:r>
              <a:rPr lang="en-US" b="1" dirty="0">
                <a:latin typeface="Neue Haas Grotesk Text Pro" panose="020B0504020202020204" pitchFamily="34" charset="0"/>
                <a:cs typeface="Codec Pro" panose="00000500000000000000" pitchFamily="2" charset="0"/>
              </a:rPr>
              <a:t>If possible, use an Independent Assessor/C3PAO</a:t>
            </a:r>
            <a:endParaRPr lang="en-US" sz="1600" dirty="0">
              <a:latin typeface="Neue Haas Grotesk Text Pro" panose="020B0504020202020204" pitchFamily="34" charset="0"/>
              <a:cs typeface="Codec Pro" panose="00000500000000000000" pitchFamily="2" charset="0"/>
            </a:endParaRPr>
          </a:p>
        </p:txBody>
      </p:sp>
      <p:sp>
        <p:nvSpPr>
          <p:cNvPr id="10" name="TextBox 9">
            <a:extLst>
              <a:ext uri="{FF2B5EF4-FFF2-40B4-BE49-F238E27FC236}">
                <a16:creationId xmlns:a16="http://schemas.microsoft.com/office/drawing/2014/main" id="{704C68D8-BA32-1AFF-04F2-26E55ED9ED6E}"/>
              </a:ext>
            </a:extLst>
          </p:cNvPr>
          <p:cNvSpPr txBox="1"/>
          <p:nvPr/>
        </p:nvSpPr>
        <p:spPr>
          <a:xfrm>
            <a:off x="677736" y="6842897"/>
            <a:ext cx="9031985" cy="738664"/>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Interview many </a:t>
            </a:r>
            <a:r>
              <a:rPr lang="en-US" sz="2400" b="1" dirty="0" err="1">
                <a:solidFill>
                  <a:srgbClr val="6843D3"/>
                </a:solidFill>
                <a:latin typeface="Neue Haas Grotesk Text Pro" panose="020B0504020202020204" pitchFamily="34" charset="0"/>
                <a:cs typeface="Codec Pro" panose="00000500000000000000" pitchFamily="2" charset="0"/>
              </a:rPr>
              <a:t>C3PAOs</a:t>
            </a:r>
            <a:endParaRPr lang="en-US" sz="2400" b="1" dirty="0">
              <a:solidFill>
                <a:srgbClr val="6843D3"/>
              </a:solidFill>
              <a:latin typeface="Neue Haas Grotesk Text Pro" panose="020B0504020202020204" pitchFamily="34" charset="0"/>
              <a:cs typeface="Codec Pro" panose="00000500000000000000" pitchFamily="2" charset="0"/>
            </a:endParaRPr>
          </a:p>
          <a:p>
            <a:pPr marL="1200150" lvl="2" indent="-285750">
              <a:buFont typeface="Arial" panose="020B0604020202020204" pitchFamily="34" charset="0"/>
              <a:buChar char="•"/>
            </a:pPr>
            <a:r>
              <a:rPr lang="en-US" b="1" dirty="0">
                <a:latin typeface="Neue Haas Grotesk Text Pro" panose="020B0504020202020204" pitchFamily="34" charset="0"/>
                <a:cs typeface="Codec Pro" panose="00000500000000000000" pitchFamily="2" charset="0"/>
              </a:rPr>
              <a:t>Look beyond the C3PAO and into the Lead Assessor Role</a:t>
            </a:r>
            <a:endParaRPr lang="en-US" dirty="0">
              <a:latin typeface="Neue Haas Grotesk Text Pro" panose="020B0504020202020204" pitchFamily="34" charset="0"/>
              <a:cs typeface="Codec Pro" panose="00000500000000000000" pitchFamily="2" charset="0"/>
            </a:endParaRPr>
          </a:p>
        </p:txBody>
      </p:sp>
      <p:sp>
        <p:nvSpPr>
          <p:cNvPr id="11" name="TextBox 10">
            <a:extLst>
              <a:ext uri="{FF2B5EF4-FFF2-40B4-BE49-F238E27FC236}">
                <a16:creationId xmlns:a16="http://schemas.microsoft.com/office/drawing/2014/main" id="{EBA0C3F0-A48B-6BDA-5F4D-F91C6F84D281}"/>
              </a:ext>
            </a:extLst>
          </p:cNvPr>
          <p:cNvSpPr txBox="1"/>
          <p:nvPr/>
        </p:nvSpPr>
        <p:spPr>
          <a:xfrm>
            <a:off x="657301" y="3174935"/>
            <a:ext cx="7880953" cy="738664"/>
          </a:xfrm>
          <a:prstGeom prst="rect">
            <a:avLst/>
          </a:prstGeom>
          <a:noFill/>
        </p:spPr>
        <p:txBody>
          <a:bodyPr wrap="square">
            <a:spAutoFit/>
          </a:bodyPr>
          <a:lstStyle/>
          <a:p>
            <a:pPr marL="742950" lvl="1" indent="-285750">
              <a:buFont typeface="Arial" panose="020B0604020202020204" pitchFamily="34" charset="0"/>
              <a:buChar char="•"/>
            </a:pPr>
            <a:r>
              <a:rPr lang="en-US" sz="2400" b="1" dirty="0">
                <a:solidFill>
                  <a:srgbClr val="6843D3"/>
                </a:solidFill>
                <a:latin typeface="Neue Haas Grotesk Text Pro" panose="020B0504020202020204" pitchFamily="34" charset="0"/>
                <a:cs typeface="Codec Pro" panose="00000500000000000000" pitchFamily="2" charset="0"/>
              </a:rPr>
              <a:t>Identify the CUI your organization has</a:t>
            </a:r>
          </a:p>
          <a:p>
            <a:pPr marL="1200150" lvl="2" indent="-285750">
              <a:buFont typeface="Arial" panose="020B0604020202020204" pitchFamily="34" charset="0"/>
              <a:buChar char="•"/>
            </a:pPr>
            <a:r>
              <a:rPr lang="en-US" b="1" dirty="0">
                <a:latin typeface="Neue Haas Grotesk Text Pro" panose="020B0504020202020204" pitchFamily="34" charset="0"/>
                <a:cs typeface="Codec Pro" panose="00000500000000000000" pitchFamily="2" charset="0"/>
              </a:rPr>
              <a:t>CUI Basic vs. Specified </a:t>
            </a:r>
            <a:endParaRPr lang="en-US" sz="1600" dirty="0">
              <a:latin typeface="Neue Haas Grotesk Text Pro" panose="020B0504020202020204" pitchFamily="34" charset="0"/>
              <a:cs typeface="Codec Pro" panose="00000500000000000000" pitchFamily="2" charset="0"/>
            </a:endParaRPr>
          </a:p>
        </p:txBody>
      </p:sp>
      <p:pic>
        <p:nvPicPr>
          <p:cNvPr id="5" name="Picture 4">
            <a:extLst>
              <a:ext uri="{FF2B5EF4-FFF2-40B4-BE49-F238E27FC236}">
                <a16:creationId xmlns:a16="http://schemas.microsoft.com/office/drawing/2014/main" id="{742DB47B-F2B4-320D-B039-16901E83343C}"/>
              </a:ext>
            </a:extLst>
          </p:cNvPr>
          <p:cNvPicPr>
            <a:picLocks noChangeAspect="1"/>
          </p:cNvPicPr>
          <p:nvPr/>
        </p:nvPicPr>
        <p:blipFill>
          <a:blip r:embed="rId4"/>
          <a:stretch>
            <a:fillRect/>
          </a:stretch>
        </p:blipFill>
        <p:spPr>
          <a:xfrm>
            <a:off x="10015586" y="2885716"/>
            <a:ext cx="5906324" cy="5125165"/>
          </a:xfrm>
          <a:prstGeom prst="rect">
            <a:avLst/>
          </a:prstGeom>
        </p:spPr>
      </p:pic>
    </p:spTree>
    <p:extLst>
      <p:ext uri="{BB962C8B-B14F-4D97-AF65-F5344CB8AC3E}">
        <p14:creationId xmlns:p14="http://schemas.microsoft.com/office/powerpoint/2010/main" val="217535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422FAB-4DC2-A431-98FA-BEAC44BA549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FA163F8-3CBC-A4B8-60FB-7490C5051377}"/>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256F99D1-03D0-EFB9-D5F0-4E3910624E6A}"/>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rgbClr val="C2ADFF"/>
                </a:solidFill>
                <a:latin typeface="Neue Haas Grotesk Text Pro"/>
                <a:ea typeface="Sora SemiBold"/>
              </a:rPr>
              <a:t>Other Points </a:t>
            </a:r>
            <a:r>
              <a:rPr lang="en-US" sz="5400" b="1" dirty="0">
                <a:solidFill>
                  <a:schemeClr val="bg1"/>
                </a:solidFill>
                <a:latin typeface="Neue Haas Grotesk Text Pro"/>
                <a:ea typeface="Sora SemiBold"/>
              </a:rPr>
              <a:t>to Watch</a:t>
            </a:r>
            <a:endParaRPr lang="en-US" sz="5400" b="1" dirty="0">
              <a:solidFill>
                <a:srgbClr val="C2ADFF"/>
              </a:solidFill>
              <a:latin typeface="Neue Haas Grotesk Text Pro"/>
              <a:ea typeface="Sora SemiBold"/>
            </a:endParaRPr>
          </a:p>
        </p:txBody>
      </p:sp>
      <p:pic>
        <p:nvPicPr>
          <p:cNvPr id="26" name="Picture 25" descr="A black background with a black square&#10;&#10;AI-generated content may be incorrect.">
            <a:extLst>
              <a:ext uri="{FF2B5EF4-FFF2-40B4-BE49-F238E27FC236}">
                <a16:creationId xmlns:a16="http://schemas.microsoft.com/office/drawing/2014/main" id="{9F863778-5380-5F28-F84B-81625D183D6E}"/>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A9E0CBBF-F1B0-7D2B-DEEB-8ACFAC67A432}"/>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FAR CUI Rule</a:t>
            </a:r>
          </a:p>
        </p:txBody>
      </p:sp>
      <p:pic>
        <p:nvPicPr>
          <p:cNvPr id="3" name="Picture 2">
            <a:extLst>
              <a:ext uri="{FF2B5EF4-FFF2-40B4-BE49-F238E27FC236}">
                <a16:creationId xmlns:a16="http://schemas.microsoft.com/office/drawing/2014/main" id="{6FC80940-E642-3506-BAB6-7E10BD2B4B41}"/>
              </a:ext>
            </a:extLst>
          </p:cNvPr>
          <p:cNvPicPr>
            <a:picLocks noChangeAspect="1"/>
          </p:cNvPicPr>
          <p:nvPr/>
        </p:nvPicPr>
        <p:blipFill>
          <a:blip r:embed="rId4"/>
          <a:stretch>
            <a:fillRect/>
          </a:stretch>
        </p:blipFill>
        <p:spPr>
          <a:xfrm>
            <a:off x="2735490" y="2790748"/>
            <a:ext cx="11907016" cy="56970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a:extLst>
              <a:ext uri="{FF2B5EF4-FFF2-40B4-BE49-F238E27FC236}">
                <a16:creationId xmlns:a16="http://schemas.microsoft.com/office/drawing/2014/main" id="{7C5ED5BF-1EB7-A91E-13DA-5D5F964B29C7}"/>
              </a:ext>
            </a:extLst>
          </p:cNvPr>
          <p:cNvSpPr/>
          <p:nvPr/>
        </p:nvSpPr>
        <p:spPr>
          <a:xfrm>
            <a:off x="8688998" y="5995988"/>
            <a:ext cx="2036152" cy="4238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1379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D7B0EC8-4F4C-B6AD-5887-D2F758C10B86}"/>
            </a:ext>
          </a:extLst>
        </p:cNvPr>
        <p:cNvGrpSpPr/>
        <p:nvPr/>
      </p:nvGrpSpPr>
      <p:grpSpPr>
        <a:xfrm>
          <a:off x="0" y="0"/>
          <a:ext cx="0" cy="0"/>
          <a:chOff x="0" y="0"/>
          <a:chExt cx="0" cy="0"/>
        </a:xfrm>
      </p:grpSpPr>
      <p:sp>
        <p:nvSpPr>
          <p:cNvPr id="8" name="Capability and Services Overview">
            <a:extLst>
              <a:ext uri="{FF2B5EF4-FFF2-40B4-BE49-F238E27FC236}">
                <a16:creationId xmlns:a16="http://schemas.microsoft.com/office/drawing/2014/main" id="{3D34F14E-EE18-9EA4-4C34-E46F981FE78D}"/>
              </a:ext>
            </a:extLst>
          </p:cNvPr>
          <p:cNvSpPr/>
          <p:nvPr/>
        </p:nvSpPr>
        <p:spPr>
          <a:xfrm>
            <a:off x="1143000" y="1507618"/>
            <a:ext cx="8762339" cy="1854708"/>
          </a:xfrm>
          <a:prstGeom prst="rect">
            <a:avLst/>
          </a:prstGeom>
          <a:noFill/>
          <a:ln/>
        </p:spPr>
        <p:txBody>
          <a:bodyPr wrap="square" lIns="0" tIns="0" rIns="0" bIns="0" rtlCol="0" anchor="t"/>
          <a:lstStyle/>
          <a:p>
            <a:r>
              <a:rPr lang="en-US" sz="11500" b="1" dirty="0">
                <a:solidFill>
                  <a:srgbClr val="C2ADFF"/>
                </a:solidFill>
                <a:latin typeface="Neue Haas Grotesk Text Pro"/>
                <a:ea typeface="Sora Bold"/>
                <a:cs typeface="Sora Bold" pitchFamily="34" charset="-120"/>
              </a:rPr>
              <a:t>Questions?</a:t>
            </a:r>
            <a:endParaRPr lang="en-US" sz="11500" b="1" dirty="0">
              <a:solidFill>
                <a:srgbClr val="C2ADFF"/>
              </a:solidFill>
              <a:latin typeface="Neue Haas Grotesk Text Pro"/>
              <a:ea typeface="Sora Bold"/>
            </a:endParaRPr>
          </a:p>
        </p:txBody>
      </p:sp>
      <p:pic>
        <p:nvPicPr>
          <p:cNvPr id="6" name="Picture 5" descr="A set of icons with lines and a check mark&#10;&#10;AI-generated content may be incorrect.">
            <a:extLst>
              <a:ext uri="{FF2B5EF4-FFF2-40B4-BE49-F238E27FC236}">
                <a16:creationId xmlns:a16="http://schemas.microsoft.com/office/drawing/2014/main" id="{D5596619-A247-188D-F122-6651A0807695}"/>
              </a:ext>
            </a:extLst>
          </p:cNvPr>
          <p:cNvPicPr>
            <a:picLocks noChangeAspect="1"/>
          </p:cNvPicPr>
          <p:nvPr/>
        </p:nvPicPr>
        <p:blipFill>
          <a:blip r:embed="rId3"/>
          <a:srcRect r="58667" b="50000"/>
          <a:stretch/>
        </p:blipFill>
        <p:spPr>
          <a:xfrm>
            <a:off x="12650659" y="854094"/>
            <a:ext cx="5637341" cy="8578812"/>
          </a:xfrm>
          <a:prstGeom prst="rect">
            <a:avLst/>
          </a:prstGeom>
          <a:ln>
            <a:noFill/>
          </a:ln>
        </p:spPr>
      </p:pic>
      <p:sp>
        <p:nvSpPr>
          <p:cNvPr id="3" name="Capability and Services Overview">
            <a:extLst>
              <a:ext uri="{FF2B5EF4-FFF2-40B4-BE49-F238E27FC236}">
                <a16:creationId xmlns:a16="http://schemas.microsoft.com/office/drawing/2014/main" id="{EBB7E262-5B02-0267-46CB-E205E7C58AEC}"/>
              </a:ext>
            </a:extLst>
          </p:cNvPr>
          <p:cNvSpPr/>
          <p:nvPr/>
        </p:nvSpPr>
        <p:spPr>
          <a:xfrm>
            <a:off x="1095144" y="4025370"/>
            <a:ext cx="3438525" cy="726368"/>
          </a:xfrm>
          <a:prstGeom prst="rect">
            <a:avLst/>
          </a:prstGeom>
          <a:noFill/>
          <a:ln/>
        </p:spPr>
        <p:txBody>
          <a:bodyPr wrap="square" lIns="0" tIns="0" rIns="0" bIns="0" rtlCol="0" anchor="t"/>
          <a:lstStyle/>
          <a:p>
            <a:r>
              <a:rPr lang="en-US" sz="4400" b="1" dirty="0">
                <a:solidFill>
                  <a:schemeClr val="bg1"/>
                </a:solidFill>
                <a:latin typeface="Neue Haas Grotesk Text Pro"/>
                <a:ea typeface="Sora Bold"/>
                <a:cs typeface="Mangal"/>
              </a:rPr>
              <a:t>CMMC </a:t>
            </a:r>
            <a:r>
              <a:rPr lang="en-US" sz="4400" b="1" dirty="0">
                <a:solidFill>
                  <a:srgbClr val="C2ADFF"/>
                </a:solidFill>
                <a:latin typeface="Neue Haas Grotesk Text Pro"/>
                <a:ea typeface="Sora Bold"/>
                <a:cs typeface="Mangal"/>
              </a:rPr>
              <a:t>Now</a:t>
            </a:r>
            <a:endParaRPr lang="en-US" sz="4800" b="1" dirty="0">
              <a:solidFill>
                <a:srgbClr val="C2ADFF"/>
              </a:solidFill>
              <a:latin typeface="Neue Haas Grotesk Text Pro"/>
              <a:ea typeface="Sora Bold"/>
              <a:cs typeface="Mangal"/>
            </a:endParaRPr>
          </a:p>
        </p:txBody>
      </p:sp>
      <p:sp>
        <p:nvSpPr>
          <p:cNvPr id="4" name="Capability and Services Overview">
            <a:extLst>
              <a:ext uri="{FF2B5EF4-FFF2-40B4-BE49-F238E27FC236}">
                <a16:creationId xmlns:a16="http://schemas.microsoft.com/office/drawing/2014/main" id="{AFDC72DC-6415-147B-313C-A89E0F445346}"/>
              </a:ext>
            </a:extLst>
          </p:cNvPr>
          <p:cNvSpPr/>
          <p:nvPr/>
        </p:nvSpPr>
        <p:spPr>
          <a:xfrm>
            <a:off x="1095144" y="4751738"/>
            <a:ext cx="8858050" cy="576442"/>
          </a:xfrm>
          <a:prstGeom prst="rect">
            <a:avLst/>
          </a:prstGeom>
          <a:noFill/>
          <a:ln/>
        </p:spPr>
        <p:txBody>
          <a:bodyPr wrap="square" lIns="0" tIns="0" rIns="0" bIns="0" rtlCol="0" anchor="t"/>
          <a:lstStyle/>
          <a:p>
            <a:r>
              <a:rPr lang="en-US" sz="3200" b="1" dirty="0">
                <a:solidFill>
                  <a:schemeClr val="bg1"/>
                </a:solidFill>
                <a:latin typeface="Neue Haas Grotesk Text Pro"/>
                <a:ea typeface="Sora Bold"/>
                <a:cs typeface="Mangal"/>
              </a:rPr>
              <a:t>The State of Compliance &amp; </a:t>
            </a:r>
            <a:r>
              <a:rPr lang="en-US" sz="3200" b="1" dirty="0">
                <a:solidFill>
                  <a:srgbClr val="C2ADFF"/>
                </a:solidFill>
                <a:latin typeface="Neue Haas Grotesk Text Pro"/>
                <a:ea typeface="Sora Bold"/>
                <a:cs typeface="Mangal"/>
              </a:rPr>
              <a:t>What’s Coming</a:t>
            </a:r>
          </a:p>
        </p:txBody>
      </p:sp>
      <p:cxnSp>
        <p:nvCxnSpPr>
          <p:cNvPr id="7" name="Straight Connector 6">
            <a:extLst>
              <a:ext uri="{FF2B5EF4-FFF2-40B4-BE49-F238E27FC236}">
                <a16:creationId xmlns:a16="http://schemas.microsoft.com/office/drawing/2014/main" id="{8D344362-5591-EF74-4275-6F3CB4C35B5B}"/>
              </a:ext>
            </a:extLst>
          </p:cNvPr>
          <p:cNvCxnSpPr/>
          <p:nvPr/>
        </p:nvCxnSpPr>
        <p:spPr>
          <a:xfrm>
            <a:off x="1095144" y="3533776"/>
            <a:ext cx="819173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68B621B-DEF6-1007-55F3-C4BBCB273881}"/>
              </a:ext>
            </a:extLst>
          </p:cNvPr>
          <p:cNvSpPr txBox="1"/>
          <p:nvPr/>
        </p:nvSpPr>
        <p:spPr>
          <a:xfrm>
            <a:off x="1095144" y="7066326"/>
            <a:ext cx="8610831" cy="523220"/>
          </a:xfrm>
          <a:prstGeom prst="rect">
            <a:avLst/>
          </a:prstGeom>
          <a:noFill/>
        </p:spPr>
        <p:txBody>
          <a:bodyPr wrap="square" rtlCol="0">
            <a:spAutoFit/>
          </a:bodyPr>
          <a:lstStyle/>
          <a:p>
            <a:r>
              <a:rPr lang="en-US" sz="2800" b="1" dirty="0">
                <a:solidFill>
                  <a:srgbClr val="C2ADFF"/>
                </a:solidFill>
                <a:latin typeface="Neue Haas Grotesk Text Pro" panose="020B0504020202020204" pitchFamily="34" charset="0"/>
              </a:rPr>
              <a:t>info@berylliuminfosec.com </a:t>
            </a:r>
            <a:r>
              <a:rPr lang="en-US" sz="2800" b="1" dirty="0">
                <a:solidFill>
                  <a:schemeClr val="bg1"/>
                </a:solidFill>
                <a:latin typeface="Neue Haas Grotesk Text Pro" panose="020B0504020202020204" pitchFamily="34" charset="0"/>
              </a:rPr>
              <a:t>|</a:t>
            </a:r>
            <a:r>
              <a:rPr lang="en-US" sz="2800" b="1" dirty="0">
                <a:solidFill>
                  <a:srgbClr val="C2ADFF"/>
                </a:solidFill>
                <a:latin typeface="Neue Haas Grotesk Text Pro" panose="020B0504020202020204" pitchFamily="34" charset="0"/>
              </a:rPr>
              <a:t> cmmc.info@ati.org</a:t>
            </a:r>
          </a:p>
        </p:txBody>
      </p:sp>
      <p:sp>
        <p:nvSpPr>
          <p:cNvPr id="12" name="Capability and Services Overview">
            <a:extLst>
              <a:ext uri="{FF2B5EF4-FFF2-40B4-BE49-F238E27FC236}">
                <a16:creationId xmlns:a16="http://schemas.microsoft.com/office/drawing/2014/main" id="{A12D792C-96E6-B355-B9B2-83A6F3DAE2AD}"/>
              </a:ext>
            </a:extLst>
          </p:cNvPr>
          <p:cNvSpPr/>
          <p:nvPr/>
        </p:nvSpPr>
        <p:spPr>
          <a:xfrm>
            <a:off x="1095143" y="6354408"/>
            <a:ext cx="3438525" cy="726368"/>
          </a:xfrm>
          <a:prstGeom prst="rect">
            <a:avLst/>
          </a:prstGeom>
          <a:noFill/>
          <a:ln/>
        </p:spPr>
        <p:txBody>
          <a:bodyPr wrap="square" lIns="0" tIns="0" rIns="0" bIns="0" rtlCol="0" anchor="t"/>
          <a:lstStyle/>
          <a:p>
            <a:endParaRPr lang="en-US" sz="4000" b="1" dirty="0">
              <a:solidFill>
                <a:srgbClr val="C2ADFF"/>
              </a:solidFill>
              <a:latin typeface="Neue Haas Grotesk Text Pro"/>
              <a:ea typeface="Sora Bold"/>
              <a:cs typeface="Mangal"/>
            </a:endParaRPr>
          </a:p>
        </p:txBody>
      </p:sp>
      <p:sp>
        <p:nvSpPr>
          <p:cNvPr id="14" name="TextBox 13">
            <a:extLst>
              <a:ext uri="{FF2B5EF4-FFF2-40B4-BE49-F238E27FC236}">
                <a16:creationId xmlns:a16="http://schemas.microsoft.com/office/drawing/2014/main" id="{98C1C905-8F06-3876-1A1B-644BD6D8B427}"/>
              </a:ext>
            </a:extLst>
          </p:cNvPr>
          <p:cNvSpPr txBox="1"/>
          <p:nvPr/>
        </p:nvSpPr>
        <p:spPr>
          <a:xfrm>
            <a:off x="1095142" y="6696994"/>
            <a:ext cx="3724275" cy="369332"/>
          </a:xfrm>
          <a:prstGeom prst="rect">
            <a:avLst/>
          </a:prstGeom>
          <a:noFill/>
        </p:spPr>
        <p:txBody>
          <a:bodyPr wrap="square" rtlCol="0">
            <a:spAutoFit/>
          </a:bodyPr>
          <a:lstStyle/>
          <a:p>
            <a:r>
              <a:rPr lang="en-US" b="1" dirty="0">
                <a:solidFill>
                  <a:schemeClr val="bg1"/>
                </a:solidFill>
                <a:latin typeface="Neue Haas Grotesk Text Pro" panose="020B0504020202020204" pitchFamily="34" charset="0"/>
              </a:rPr>
              <a:t>Want to discuss in more detail?</a:t>
            </a:r>
          </a:p>
        </p:txBody>
      </p:sp>
      <p:pic>
        <p:nvPicPr>
          <p:cNvPr id="15" name="Picture 2" descr="NIWC Atlantic Awards Information Warfare Research Project 2 To Advanced  Technology International – IWRP | Information Warfare Research Project  Consortium">
            <a:extLst>
              <a:ext uri="{FF2B5EF4-FFF2-40B4-BE49-F238E27FC236}">
                <a16:creationId xmlns:a16="http://schemas.microsoft.com/office/drawing/2014/main" id="{E7198BBA-CEFF-B93C-250C-8E6C42245712}"/>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5857759" y="8556994"/>
            <a:ext cx="2867141" cy="102757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black and white logo&#10;&#10;AI-generated content may be incorrect.">
            <a:extLst>
              <a:ext uri="{FF2B5EF4-FFF2-40B4-BE49-F238E27FC236}">
                <a16:creationId xmlns:a16="http://schemas.microsoft.com/office/drawing/2014/main" id="{2125C685-C9B8-B9F5-7151-07574C533EB7}"/>
              </a:ext>
            </a:extLst>
          </p:cNvPr>
          <p:cNvPicPr>
            <a:picLocks noChangeAspect="1"/>
          </p:cNvPicPr>
          <p:nvPr/>
        </p:nvPicPr>
        <p:blipFill>
          <a:blip r:embed="rId5"/>
          <a:stretch>
            <a:fillRect/>
          </a:stretch>
        </p:blipFill>
        <p:spPr>
          <a:xfrm>
            <a:off x="1280017" y="8649356"/>
            <a:ext cx="3824669" cy="925788"/>
          </a:xfrm>
          <a:prstGeom prst="rect">
            <a:avLst/>
          </a:prstGeom>
        </p:spPr>
      </p:pic>
    </p:spTree>
    <p:extLst>
      <p:ext uri="{BB962C8B-B14F-4D97-AF65-F5344CB8AC3E}">
        <p14:creationId xmlns:p14="http://schemas.microsoft.com/office/powerpoint/2010/main" val="16109253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chemeClr val="bg1"/>
        </a:solidFill>
        <a:effectLst/>
      </p:bgPr>
    </p:bg>
    <p:spTree>
      <p:nvGrpSpPr>
        <p:cNvPr id="1" name=""/>
        <p:cNvGrpSpPr/>
        <p:nvPr/>
      </p:nvGrpSpPr>
      <p:grpSpPr>
        <a:xfrm>
          <a:off x="0" y="0"/>
          <a:ext cx="0" cy="0"/>
          <a:chOff x="0" y="0"/>
          <a:chExt cx="0" cy="0"/>
        </a:xfrm>
      </p:grpSpPr>
      <p:pic>
        <p:nvPicPr>
          <p:cNvPr id="27" name="Picture 26" descr="A lock in a square box&#10;&#10;AI-generated content may be incorrect.">
            <a:extLst>
              <a:ext uri="{FF2B5EF4-FFF2-40B4-BE49-F238E27FC236}">
                <a16:creationId xmlns:a16="http://schemas.microsoft.com/office/drawing/2014/main" id="{B5B9A4F1-3C80-5DC1-41BC-68089A901E82}"/>
              </a:ext>
            </a:extLst>
          </p:cNvPr>
          <p:cNvPicPr>
            <a:picLocks noChangeAspect="1"/>
          </p:cNvPicPr>
          <p:nvPr/>
        </p:nvPicPr>
        <p:blipFill>
          <a:blip r:embed="rId3"/>
          <a:stretch>
            <a:fillRect/>
          </a:stretch>
        </p:blipFill>
        <p:spPr>
          <a:xfrm>
            <a:off x="13761189" y="573065"/>
            <a:ext cx="3536330" cy="8205210"/>
          </a:xfrm>
          <a:prstGeom prst="rect">
            <a:avLst/>
          </a:prstGeom>
          <a:ln>
            <a:noFill/>
          </a:ln>
        </p:spPr>
      </p:pic>
      <p:pic>
        <p:nvPicPr>
          <p:cNvPr id="3" name="Picture 2" descr="A black background with a black square&#10;&#10;AI-generated content may be incorrect.">
            <a:extLst>
              <a:ext uri="{FF2B5EF4-FFF2-40B4-BE49-F238E27FC236}">
                <a16:creationId xmlns:a16="http://schemas.microsoft.com/office/drawing/2014/main" id="{7E6292DF-846D-FD0E-17CD-A9434F1C7AB2}"/>
              </a:ext>
            </a:extLst>
          </p:cNvPr>
          <p:cNvPicPr>
            <a:picLocks noChangeAspect="1"/>
          </p:cNvPicPr>
          <p:nvPr/>
        </p:nvPicPr>
        <p:blipFill>
          <a:blip r:embed="rId4"/>
          <a:stretch>
            <a:fillRect/>
          </a:stretch>
        </p:blipFill>
        <p:spPr>
          <a:xfrm>
            <a:off x="1169420" y="9097175"/>
            <a:ext cx="2664752" cy="666188"/>
          </a:xfrm>
          <a:prstGeom prst="rect">
            <a:avLst/>
          </a:prstGeom>
        </p:spPr>
      </p:pic>
      <p:sp>
        <p:nvSpPr>
          <p:cNvPr id="9" name="Rectangle 8">
            <a:extLst>
              <a:ext uri="{FF2B5EF4-FFF2-40B4-BE49-F238E27FC236}">
                <a16:creationId xmlns:a16="http://schemas.microsoft.com/office/drawing/2014/main" id="{3C06337C-722C-0D52-FFE5-03A59535E90D}"/>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am">
            <a:extLst>
              <a:ext uri="{FF2B5EF4-FFF2-40B4-BE49-F238E27FC236}">
                <a16:creationId xmlns:a16="http://schemas.microsoft.com/office/drawing/2014/main" id="{7D09B7B6-FF43-CC82-0A22-2A57B9943FD5}"/>
              </a:ext>
            </a:extLst>
          </p:cNvPr>
          <p:cNvSpPr/>
          <p:nvPr/>
        </p:nvSpPr>
        <p:spPr>
          <a:xfrm>
            <a:off x="1169420" y="240126"/>
            <a:ext cx="8167085" cy="1028700"/>
          </a:xfrm>
          <a:prstGeom prst="rect">
            <a:avLst/>
          </a:prstGeom>
          <a:noFill/>
          <a:ln/>
        </p:spPr>
        <p:txBody>
          <a:bodyPr wrap="square" lIns="0" tIns="0" rIns="0" bIns="0" rtlCol="0" anchor="ctr"/>
          <a:lstStyle/>
          <a:p>
            <a:pPr>
              <a:lnSpc>
                <a:spcPts val="8100"/>
              </a:lnSpc>
            </a:pPr>
            <a:r>
              <a:rPr lang="en-US" sz="5400" b="1" dirty="0">
                <a:solidFill>
                  <a:srgbClr val="C2ADFF"/>
                </a:solidFill>
                <a:latin typeface="Neue Haas Grotesk Text Pro"/>
                <a:ea typeface="Sora SemiBold"/>
              </a:rPr>
              <a:t>Panelists</a:t>
            </a:r>
          </a:p>
        </p:txBody>
      </p:sp>
      <p:grpSp>
        <p:nvGrpSpPr>
          <p:cNvPr id="22" name="Group 21">
            <a:extLst>
              <a:ext uri="{FF2B5EF4-FFF2-40B4-BE49-F238E27FC236}">
                <a16:creationId xmlns:a16="http://schemas.microsoft.com/office/drawing/2014/main" id="{E9FC3FCB-FBA0-C7CB-C4F5-FCD9381D5C71}"/>
              </a:ext>
            </a:extLst>
          </p:cNvPr>
          <p:cNvGrpSpPr/>
          <p:nvPr/>
        </p:nvGrpSpPr>
        <p:grpSpPr>
          <a:xfrm>
            <a:off x="2276475" y="2600491"/>
            <a:ext cx="2328775" cy="2338866"/>
            <a:chOff x="904119" y="1534992"/>
            <a:chExt cx="1819450" cy="1827334"/>
          </a:xfrm>
        </p:grpSpPr>
        <p:sp>
          <p:nvSpPr>
            <p:cNvPr id="23" name="Rectangle 22">
              <a:extLst>
                <a:ext uri="{FF2B5EF4-FFF2-40B4-BE49-F238E27FC236}">
                  <a16:creationId xmlns:a16="http://schemas.microsoft.com/office/drawing/2014/main" id="{BFE72213-91AE-75FD-3804-7B6B79413530}"/>
                </a:ext>
              </a:extLst>
            </p:cNvPr>
            <p:cNvSpPr/>
            <p:nvPr/>
          </p:nvSpPr>
          <p:spPr>
            <a:xfrm>
              <a:off x="904119" y="1534992"/>
              <a:ext cx="1819450" cy="1827334"/>
            </a:xfrm>
            <a:prstGeom prst="rect">
              <a:avLst/>
            </a:prstGeom>
            <a:solidFill>
              <a:srgbClr val="6B1A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A person in a suit&#10;&#10;Description automatically generated">
              <a:extLst>
                <a:ext uri="{FF2B5EF4-FFF2-40B4-BE49-F238E27FC236}">
                  <a16:creationId xmlns:a16="http://schemas.microsoft.com/office/drawing/2014/main" id="{1AB0B7AA-B8B7-6636-93F8-225F0EA05D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0027" y="1572385"/>
              <a:ext cx="1747631" cy="1747631"/>
            </a:xfrm>
            <a:prstGeom prst="rect">
              <a:avLst/>
            </a:prstGeom>
          </p:spPr>
        </p:pic>
      </p:grpSp>
      <p:grpSp>
        <p:nvGrpSpPr>
          <p:cNvPr id="25" name="Group 24">
            <a:extLst>
              <a:ext uri="{FF2B5EF4-FFF2-40B4-BE49-F238E27FC236}">
                <a16:creationId xmlns:a16="http://schemas.microsoft.com/office/drawing/2014/main" id="{C79BAE28-573D-CE8F-8270-1AE94F66AA05}"/>
              </a:ext>
            </a:extLst>
          </p:cNvPr>
          <p:cNvGrpSpPr/>
          <p:nvPr/>
        </p:nvGrpSpPr>
        <p:grpSpPr>
          <a:xfrm>
            <a:off x="4982336" y="2922756"/>
            <a:ext cx="8514589" cy="1688041"/>
            <a:chOff x="3453704" y="1643476"/>
            <a:chExt cx="5869293" cy="1688041"/>
          </a:xfrm>
        </p:grpSpPr>
        <p:sp>
          <p:nvSpPr>
            <p:cNvPr id="26" name="TextBox 25">
              <a:extLst>
                <a:ext uri="{FF2B5EF4-FFF2-40B4-BE49-F238E27FC236}">
                  <a16:creationId xmlns:a16="http://schemas.microsoft.com/office/drawing/2014/main" id="{FFE2CFD2-1A3B-1A93-17CF-20985B53171F}"/>
                </a:ext>
              </a:extLst>
            </p:cNvPr>
            <p:cNvSpPr txBox="1"/>
            <p:nvPr/>
          </p:nvSpPr>
          <p:spPr>
            <a:xfrm>
              <a:off x="3453705" y="1643476"/>
              <a:ext cx="5869292" cy="369332"/>
            </a:xfrm>
            <a:prstGeom prst="rect">
              <a:avLst/>
            </a:prstGeom>
            <a:noFill/>
          </p:spPr>
          <p:txBody>
            <a:bodyPr wrap="square" rtlCol="0">
              <a:spAutoFit/>
            </a:bodyPr>
            <a:lstStyle/>
            <a:p>
              <a:r>
                <a:rPr lang="en-US" b="1" dirty="0">
                  <a:solidFill>
                    <a:srgbClr val="6B1ADC"/>
                  </a:solidFill>
                  <a:latin typeface="Neue Haas Grotesk Text Pro" panose="020B0504020202020204" pitchFamily="34" charset="0"/>
                  <a:cs typeface="Codec Pro" panose="00000500000000000000" pitchFamily="2" charset="0"/>
                </a:rPr>
                <a:t>Derek White </a:t>
              </a:r>
              <a:r>
                <a:rPr lang="en-US" b="1" dirty="0">
                  <a:latin typeface="Neue Haas Grotesk Text Pro" panose="020B0504020202020204" pitchFamily="34" charset="0"/>
                  <a:cs typeface="Codec Pro" panose="00000500000000000000" pitchFamily="2" charset="0"/>
                </a:rPr>
                <a:t>|</a:t>
              </a:r>
              <a:r>
                <a:rPr lang="en-US" b="1" dirty="0">
                  <a:solidFill>
                    <a:srgbClr val="6B1ADC"/>
                  </a:solidFill>
                  <a:latin typeface="Neue Haas Grotesk Text Pro" panose="020B0504020202020204" pitchFamily="34" charset="0"/>
                  <a:cs typeface="Codec Pro" panose="00000500000000000000" pitchFamily="2" charset="0"/>
                </a:rPr>
                <a:t> Chief Operating Officer &amp; Co-Founder</a:t>
              </a:r>
            </a:p>
          </p:txBody>
        </p:sp>
        <p:sp>
          <p:nvSpPr>
            <p:cNvPr id="28" name="TextBox 27">
              <a:extLst>
                <a:ext uri="{FF2B5EF4-FFF2-40B4-BE49-F238E27FC236}">
                  <a16:creationId xmlns:a16="http://schemas.microsoft.com/office/drawing/2014/main" id="{7042DD5C-EA1F-4C78-1214-1C4ECC63C1AE}"/>
                </a:ext>
              </a:extLst>
            </p:cNvPr>
            <p:cNvSpPr txBox="1"/>
            <p:nvPr/>
          </p:nvSpPr>
          <p:spPr>
            <a:xfrm>
              <a:off x="3453704" y="1946522"/>
              <a:ext cx="5869291" cy="1384995"/>
            </a:xfrm>
            <a:prstGeom prst="rect">
              <a:avLst/>
            </a:prstGeom>
            <a:noFill/>
          </p:spPr>
          <p:txBody>
            <a:bodyPr wrap="square" lIns="91440" tIns="45720" rIns="91440" bIns="45720" anchor="t">
              <a:spAutoFit/>
            </a:bodyPr>
            <a:lstStyle/>
            <a:p>
              <a:r>
                <a:rPr lang="en-US" sz="1400" dirty="0">
                  <a:latin typeface="Neue Haas Grotesk Text Pro" panose="020B0504020202020204" pitchFamily="34" charset="0"/>
                  <a:cs typeface="Codec Pro" panose="00000500000000000000" pitchFamily="2" charset="0"/>
                </a:rPr>
                <a:t>When Beryllium InfoSec was founded in 2018, Derek White and his team set out to help the Defense Supply Chain overcome resource constraints with practical, affordable cybersecurity solutions. Beryllium’s core product offering, the Cuick Trac Managed Enclave, solves that problem. Building on that mission, Derek brings deep expertise in CUI programs and compliance, guiding contractors through NIST SP 800-171, DFARS, and CMMC requirements. Together, they drive outcomes that make security achievable and sustainable across the Defense Industrial Base.</a:t>
              </a:r>
            </a:p>
          </p:txBody>
        </p:sp>
      </p:grpSp>
      <p:grpSp>
        <p:nvGrpSpPr>
          <p:cNvPr id="29" name="Group 28">
            <a:extLst>
              <a:ext uri="{FF2B5EF4-FFF2-40B4-BE49-F238E27FC236}">
                <a16:creationId xmlns:a16="http://schemas.microsoft.com/office/drawing/2014/main" id="{174C8919-E3F9-0981-6696-C37A49AC2165}"/>
              </a:ext>
            </a:extLst>
          </p:cNvPr>
          <p:cNvGrpSpPr/>
          <p:nvPr/>
        </p:nvGrpSpPr>
        <p:grpSpPr>
          <a:xfrm>
            <a:off x="2276475" y="5545674"/>
            <a:ext cx="2328775" cy="2338866"/>
            <a:chOff x="904119" y="3767330"/>
            <a:chExt cx="1819450" cy="1827334"/>
          </a:xfrm>
        </p:grpSpPr>
        <p:sp>
          <p:nvSpPr>
            <p:cNvPr id="30" name="Rectangle 29">
              <a:extLst>
                <a:ext uri="{FF2B5EF4-FFF2-40B4-BE49-F238E27FC236}">
                  <a16:creationId xmlns:a16="http://schemas.microsoft.com/office/drawing/2014/main" id="{A1FDB742-8105-831D-D20B-8B2EAC033171}"/>
                </a:ext>
              </a:extLst>
            </p:cNvPr>
            <p:cNvSpPr/>
            <p:nvPr/>
          </p:nvSpPr>
          <p:spPr>
            <a:xfrm>
              <a:off x="904119" y="3767330"/>
              <a:ext cx="1819450" cy="1827334"/>
            </a:xfrm>
            <a:prstGeom prst="rect">
              <a:avLst/>
            </a:prstGeom>
            <a:solidFill>
              <a:srgbClr val="6B1A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1" name="Picture 30" descr="A person wearing glasses and a suit&#10;&#10;AI-generated content may be incorrect.">
              <a:extLst>
                <a:ext uri="{FF2B5EF4-FFF2-40B4-BE49-F238E27FC236}">
                  <a16:creationId xmlns:a16="http://schemas.microsoft.com/office/drawing/2014/main" id="{F7145636-B521-3F52-0510-6460092BE2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0026" y="3803459"/>
              <a:ext cx="1747631" cy="1747631"/>
            </a:xfrm>
            <a:prstGeom prst="rect">
              <a:avLst/>
            </a:prstGeom>
          </p:spPr>
        </p:pic>
      </p:grpSp>
      <p:grpSp>
        <p:nvGrpSpPr>
          <p:cNvPr id="35" name="Group 34">
            <a:extLst>
              <a:ext uri="{FF2B5EF4-FFF2-40B4-BE49-F238E27FC236}">
                <a16:creationId xmlns:a16="http://schemas.microsoft.com/office/drawing/2014/main" id="{4813A772-3A26-FD0D-0496-FF7B225445E5}"/>
              </a:ext>
            </a:extLst>
          </p:cNvPr>
          <p:cNvGrpSpPr/>
          <p:nvPr/>
        </p:nvGrpSpPr>
        <p:grpSpPr>
          <a:xfrm>
            <a:off x="4982336" y="5863956"/>
            <a:ext cx="8204348" cy="1692772"/>
            <a:chOff x="3453705" y="4119976"/>
            <a:chExt cx="4650974" cy="1692772"/>
          </a:xfrm>
        </p:grpSpPr>
        <p:sp>
          <p:nvSpPr>
            <p:cNvPr id="36" name="TextBox 35">
              <a:extLst>
                <a:ext uri="{FF2B5EF4-FFF2-40B4-BE49-F238E27FC236}">
                  <a16:creationId xmlns:a16="http://schemas.microsoft.com/office/drawing/2014/main" id="{DFA88287-C53C-F1D1-B29C-AB018DEC3024}"/>
                </a:ext>
              </a:extLst>
            </p:cNvPr>
            <p:cNvSpPr txBox="1"/>
            <p:nvPr/>
          </p:nvSpPr>
          <p:spPr>
            <a:xfrm>
              <a:off x="3453706" y="4119976"/>
              <a:ext cx="4271070" cy="369332"/>
            </a:xfrm>
            <a:prstGeom prst="rect">
              <a:avLst/>
            </a:prstGeom>
            <a:noFill/>
          </p:spPr>
          <p:txBody>
            <a:bodyPr wrap="square" lIns="91440" tIns="45720" rIns="91440" bIns="45720" rtlCol="0" anchor="t">
              <a:spAutoFit/>
            </a:bodyPr>
            <a:lstStyle/>
            <a:p>
              <a:r>
                <a:rPr lang="en-US" b="1" dirty="0">
                  <a:solidFill>
                    <a:srgbClr val="6B1ADC"/>
                  </a:solidFill>
                  <a:latin typeface="Neue Haas Grotesk Text Pro" panose="020B0504020202020204" pitchFamily="34" charset="0"/>
                  <a:cs typeface="Codec Pro" panose="00000500000000000000" pitchFamily="2" charset="0"/>
                </a:rPr>
                <a:t>George Perezdiaz </a:t>
              </a:r>
              <a:r>
                <a:rPr lang="en-US" b="1" dirty="0">
                  <a:latin typeface="Neue Haas Grotesk Text Pro" panose="020B0504020202020204" pitchFamily="34" charset="0"/>
                  <a:cs typeface="Codec Pro" panose="00000500000000000000" pitchFamily="2" charset="0"/>
                </a:rPr>
                <a:t>|</a:t>
              </a:r>
              <a:r>
                <a:rPr lang="en-US" b="1" dirty="0">
                  <a:solidFill>
                    <a:srgbClr val="6B1ADC"/>
                  </a:solidFill>
                  <a:latin typeface="Neue Haas Grotesk Text Pro" panose="020B0504020202020204" pitchFamily="34" charset="0"/>
                  <a:cs typeface="Codec Pro" panose="00000500000000000000" pitchFamily="2" charset="0"/>
                </a:rPr>
                <a:t> Director of Advisory Services</a:t>
              </a:r>
            </a:p>
          </p:txBody>
        </p:sp>
        <p:sp>
          <p:nvSpPr>
            <p:cNvPr id="37" name="TextBox 36">
              <a:extLst>
                <a:ext uri="{FF2B5EF4-FFF2-40B4-BE49-F238E27FC236}">
                  <a16:creationId xmlns:a16="http://schemas.microsoft.com/office/drawing/2014/main" id="{EF46D881-7860-03FA-1C20-037090AA9365}"/>
                </a:ext>
              </a:extLst>
            </p:cNvPr>
            <p:cNvSpPr txBox="1"/>
            <p:nvPr/>
          </p:nvSpPr>
          <p:spPr>
            <a:xfrm>
              <a:off x="3453705" y="4427753"/>
              <a:ext cx="4650974" cy="1384995"/>
            </a:xfrm>
            <a:prstGeom prst="rect">
              <a:avLst/>
            </a:prstGeom>
            <a:noFill/>
          </p:spPr>
          <p:txBody>
            <a:bodyPr wrap="square" lIns="91440" tIns="45720" rIns="91440" bIns="45720" anchor="t">
              <a:spAutoFit/>
            </a:bodyPr>
            <a:lstStyle/>
            <a:p>
              <a:r>
                <a:rPr lang="en-US" sz="1400" dirty="0">
                  <a:latin typeface="Neue Haas Grotesk Text Pro" panose="020B0504020202020204" pitchFamily="34" charset="0"/>
                  <a:ea typeface="+mn-lt"/>
                  <a:cs typeface="Codec Pro" panose="00000500000000000000" pitchFamily="2" charset="0"/>
                </a:rPr>
                <a:t>George is a cybersecurity leader with over 20 years of experience in IT Risk and Compliance management, specializing in protecting U.S. government-regulated data, including covered federal information, controlled unclassified information, and export-controlled information. A US Air Force veteran and Lead CMMC Certified Assessor, he has built, managed, and maintained effective compliance programs across diverse sectors. He has dedicated his career to empowering teams and advancing trusted security practices.</a:t>
              </a:r>
              <a:endParaRPr lang="en-US" dirty="0">
                <a:latin typeface="Neue Haas Grotesk Text Pro" panose="020B0504020202020204" pitchFamily="34" charset="0"/>
                <a:cs typeface="Codec Pro" panose="00000500000000000000" pitchFamily="2"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DA08FC-EE05-D7D2-D87F-693F6E707DF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D882E52-E7DC-7700-9CE7-5CB062D8D1E7}"/>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D3BA9576-2074-DD37-695E-0F869BFB067F}"/>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8A97D487-95E0-D4AF-0AFE-E8FCF4C4A7D0}"/>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6AD0B93A-A8BF-8682-EF8E-A5B809F39E63}"/>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32 CFR Part 170 – Effective as of Dec 2024</a:t>
            </a:r>
          </a:p>
        </p:txBody>
      </p:sp>
      <p:sp>
        <p:nvSpPr>
          <p:cNvPr id="3" name="TextBox 2">
            <a:extLst>
              <a:ext uri="{FF2B5EF4-FFF2-40B4-BE49-F238E27FC236}">
                <a16:creationId xmlns:a16="http://schemas.microsoft.com/office/drawing/2014/main" id="{2337E331-D6E8-87DF-F32B-7B7F6F2AED4D}"/>
              </a:ext>
            </a:extLst>
          </p:cNvPr>
          <p:cNvSpPr txBox="1"/>
          <p:nvPr/>
        </p:nvSpPr>
        <p:spPr>
          <a:xfrm>
            <a:off x="963174" y="2893887"/>
            <a:ext cx="13781568" cy="400110"/>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B1ADC"/>
                </a:solidFill>
                <a:latin typeface="Neue Haas Grotesk Text Pro" panose="020B0504020202020204" pitchFamily="34" charset="0"/>
                <a:cs typeface="Codec Pro" panose="00000500000000000000" pitchFamily="2" charset="0"/>
              </a:rPr>
              <a:t>Statutory Requirement (10 U.S.C. § 4811)</a:t>
            </a:r>
          </a:p>
        </p:txBody>
      </p:sp>
      <p:sp>
        <p:nvSpPr>
          <p:cNvPr id="5" name="TextBox 4">
            <a:extLst>
              <a:ext uri="{FF2B5EF4-FFF2-40B4-BE49-F238E27FC236}">
                <a16:creationId xmlns:a16="http://schemas.microsoft.com/office/drawing/2014/main" id="{4B47F2B5-AE87-662C-9CB7-C239E87DAD99}"/>
              </a:ext>
            </a:extLst>
          </p:cNvPr>
          <p:cNvSpPr txBox="1"/>
          <p:nvPr/>
        </p:nvSpPr>
        <p:spPr>
          <a:xfrm>
            <a:off x="963174" y="4874157"/>
            <a:ext cx="13383558" cy="677108"/>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B1ADC"/>
                </a:solidFill>
                <a:latin typeface="Neue Haas Grotesk Text Pro" panose="020B0504020202020204" pitchFamily="34" charset="0"/>
                <a:cs typeface="Codec Pro" panose="00000500000000000000" pitchFamily="2" charset="0"/>
              </a:rPr>
              <a:t>Contract clause requiring </a:t>
            </a:r>
            <a:r>
              <a:rPr lang="en-US" sz="2000" b="1" dirty="0">
                <a:latin typeface="Neue Haas Grotesk Text Pro" panose="020B0504020202020204" pitchFamily="34" charset="0"/>
                <a:cs typeface="Codec Pro" panose="00000500000000000000" pitchFamily="2" charset="0"/>
              </a:rPr>
              <a:t>validation of the security requirements (NIST 800-171/</a:t>
            </a:r>
            <a:r>
              <a:rPr lang="en-US" sz="2000" b="1" dirty="0" err="1">
                <a:latin typeface="Neue Haas Grotesk Text Pro" panose="020B0504020202020204" pitchFamily="34" charset="0"/>
                <a:cs typeface="Codec Pro" panose="00000500000000000000" pitchFamily="2" charset="0"/>
              </a:rPr>
              <a:t>171A</a:t>
            </a:r>
            <a:r>
              <a:rPr lang="en-US" sz="2000" b="1" dirty="0">
                <a:latin typeface="Neue Haas Grotesk Text Pro" panose="020B0504020202020204" pitchFamily="34" charset="0"/>
                <a:cs typeface="Codec Pro" panose="00000500000000000000" pitchFamily="2" charset="0"/>
              </a:rPr>
              <a:t>):</a:t>
            </a:r>
          </a:p>
          <a:p>
            <a:pPr marL="742950" lvl="1" indent="-285750">
              <a:buFont typeface="Arial" panose="020B0604020202020204" pitchFamily="34" charset="0"/>
              <a:buChar char="•"/>
            </a:pPr>
            <a:r>
              <a:rPr lang="en-US" dirty="0">
                <a:latin typeface="Neue Haas Grotesk Text Pro" panose="020B0504020202020204" pitchFamily="34" charset="0"/>
                <a:cs typeface="Codec Pro" panose="00000500000000000000" pitchFamily="2" charset="0"/>
              </a:rPr>
              <a:t>Likely DFARS </a:t>
            </a:r>
            <a:r>
              <a:rPr lang="en-US" b="1" dirty="0">
                <a:latin typeface="Neue Haas Grotesk Text Pro" panose="020B0504020202020204" pitchFamily="34" charset="0"/>
                <a:cs typeface="Codec Pro" panose="00000500000000000000" pitchFamily="2" charset="0"/>
              </a:rPr>
              <a:t>252.204-</a:t>
            </a:r>
            <a:r>
              <a:rPr lang="en-US" b="1" u="sng" dirty="0">
                <a:highlight>
                  <a:srgbClr val="FFFF00"/>
                </a:highlight>
                <a:latin typeface="Neue Haas Grotesk Text Pro" panose="020B0504020202020204" pitchFamily="34" charset="0"/>
                <a:cs typeface="Codec Pro" panose="00000500000000000000" pitchFamily="2" charset="0"/>
              </a:rPr>
              <a:t>7021</a:t>
            </a:r>
            <a:endParaRPr lang="en-US" b="1" dirty="0">
              <a:highlight>
                <a:srgbClr val="FFFF00"/>
              </a:highlight>
              <a:latin typeface="Neue Haas Grotesk Text Pro" panose="020B0504020202020204" pitchFamily="34" charset="0"/>
              <a:cs typeface="Codec Pro" panose="00000500000000000000" pitchFamily="2" charset="0"/>
            </a:endParaRPr>
          </a:p>
        </p:txBody>
      </p:sp>
      <p:sp>
        <p:nvSpPr>
          <p:cNvPr id="6" name="TextBox 5">
            <a:extLst>
              <a:ext uri="{FF2B5EF4-FFF2-40B4-BE49-F238E27FC236}">
                <a16:creationId xmlns:a16="http://schemas.microsoft.com/office/drawing/2014/main" id="{B434BC5C-94B2-E555-8C30-46AA242F543B}"/>
              </a:ext>
            </a:extLst>
          </p:cNvPr>
          <p:cNvSpPr txBox="1"/>
          <p:nvPr/>
        </p:nvSpPr>
        <p:spPr>
          <a:xfrm>
            <a:off x="1014439" y="6143733"/>
            <a:ext cx="12587544" cy="400110"/>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B1ADC"/>
                </a:solidFill>
                <a:latin typeface="Neue Haas Grotesk Text Pro" panose="020B0504020202020204" pitchFamily="34" charset="0"/>
                <a:cs typeface="Codec Pro" panose="00000500000000000000" pitchFamily="2" charset="0"/>
              </a:rPr>
              <a:t>Changes (adds to) DFARS 252.204-7012 and 7020</a:t>
            </a:r>
          </a:p>
        </p:txBody>
      </p:sp>
      <p:sp>
        <p:nvSpPr>
          <p:cNvPr id="7" name="TextBox 6">
            <a:extLst>
              <a:ext uri="{FF2B5EF4-FFF2-40B4-BE49-F238E27FC236}">
                <a16:creationId xmlns:a16="http://schemas.microsoft.com/office/drawing/2014/main" id="{54BE9EF0-5DD0-54D3-F5F6-8F93338B2ECC}"/>
              </a:ext>
            </a:extLst>
          </p:cNvPr>
          <p:cNvSpPr txBox="1"/>
          <p:nvPr/>
        </p:nvSpPr>
        <p:spPr>
          <a:xfrm>
            <a:off x="822383" y="6996707"/>
            <a:ext cx="12212922" cy="369332"/>
          </a:xfrm>
          <a:prstGeom prst="rect">
            <a:avLst/>
          </a:prstGeom>
          <a:noFill/>
        </p:spPr>
        <p:txBody>
          <a:bodyPr wrap="square">
            <a:spAutoFit/>
          </a:bodyPr>
          <a:lstStyle/>
          <a:p>
            <a:pPr lvl="1"/>
            <a:r>
              <a:rPr lang="en-US" b="1" i="1" dirty="0">
                <a:solidFill>
                  <a:srgbClr val="C2ADFF"/>
                </a:solidFill>
                <a:latin typeface="Neue Haas Grotesk Text Pro" panose="020B0504020202020204" pitchFamily="34" charset="0"/>
                <a:cs typeface="Codec Pro" panose="00000500000000000000" pitchFamily="2" charset="0"/>
              </a:rPr>
              <a:t>To: </a:t>
            </a:r>
            <a:r>
              <a:rPr lang="en-US" i="1" dirty="0">
                <a:solidFill>
                  <a:srgbClr val="0070C0"/>
                </a:solidFill>
                <a:latin typeface="Neue Haas Grotesk Text Pro" panose="020B0504020202020204" pitchFamily="34" charset="0"/>
                <a:cs typeface="Codec Pro" panose="00000500000000000000" pitchFamily="2" charset="0"/>
              </a:rPr>
              <a:t>“Trust and Verified – We have been assessed by a C3PAO or Affirmed by our Leadership”</a:t>
            </a:r>
          </a:p>
        </p:txBody>
      </p:sp>
      <p:sp>
        <p:nvSpPr>
          <p:cNvPr id="8" name="TextBox 7">
            <a:extLst>
              <a:ext uri="{FF2B5EF4-FFF2-40B4-BE49-F238E27FC236}">
                <a16:creationId xmlns:a16="http://schemas.microsoft.com/office/drawing/2014/main" id="{09402049-46F3-BD98-9715-C44228991E17}"/>
              </a:ext>
            </a:extLst>
          </p:cNvPr>
          <p:cNvSpPr txBox="1"/>
          <p:nvPr/>
        </p:nvSpPr>
        <p:spPr>
          <a:xfrm>
            <a:off x="822383" y="6513409"/>
            <a:ext cx="11341146" cy="369332"/>
          </a:xfrm>
          <a:prstGeom prst="rect">
            <a:avLst/>
          </a:prstGeom>
          <a:noFill/>
        </p:spPr>
        <p:txBody>
          <a:bodyPr wrap="square">
            <a:spAutoFit/>
          </a:bodyPr>
          <a:lstStyle/>
          <a:p>
            <a:pPr lvl="1"/>
            <a:r>
              <a:rPr lang="en-US" b="1" i="1" dirty="0">
                <a:solidFill>
                  <a:srgbClr val="E5D5FE"/>
                </a:solidFill>
                <a:latin typeface="Neue Haas Grotesk Text Pro" panose="020B0504020202020204" pitchFamily="34" charset="0"/>
                <a:cs typeface="Codec Pro" panose="00000500000000000000" pitchFamily="2" charset="0"/>
              </a:rPr>
              <a:t>From:</a:t>
            </a:r>
            <a:r>
              <a:rPr lang="en-US" i="1" dirty="0">
                <a:solidFill>
                  <a:srgbClr val="E5D5FE"/>
                </a:solidFill>
                <a:latin typeface="Neue Haas Grotesk Text Pro" panose="020B0504020202020204" pitchFamily="34" charset="0"/>
                <a:cs typeface="Codec Pro" panose="00000500000000000000" pitchFamily="2" charset="0"/>
              </a:rPr>
              <a:t> </a:t>
            </a:r>
            <a:r>
              <a:rPr lang="en-US" i="1" dirty="0">
                <a:solidFill>
                  <a:srgbClr val="0070C0"/>
                </a:solidFill>
                <a:latin typeface="Neue Haas Grotesk Text Pro" panose="020B0504020202020204" pitchFamily="34" charset="0"/>
                <a:cs typeface="Codec Pro" panose="00000500000000000000" pitchFamily="2" charset="0"/>
              </a:rPr>
              <a:t>“Trust Us – We’ve implemented NIST SP 800-171”</a:t>
            </a:r>
          </a:p>
        </p:txBody>
      </p:sp>
      <p:sp>
        <p:nvSpPr>
          <p:cNvPr id="9" name="TextBox 8">
            <a:extLst>
              <a:ext uri="{FF2B5EF4-FFF2-40B4-BE49-F238E27FC236}">
                <a16:creationId xmlns:a16="http://schemas.microsoft.com/office/drawing/2014/main" id="{4BE596F5-441E-7677-8B21-F58108CE8436}"/>
              </a:ext>
            </a:extLst>
          </p:cNvPr>
          <p:cNvSpPr txBox="1"/>
          <p:nvPr/>
        </p:nvSpPr>
        <p:spPr>
          <a:xfrm>
            <a:off x="822383" y="7490942"/>
            <a:ext cx="14063151" cy="369332"/>
          </a:xfrm>
          <a:prstGeom prst="rect">
            <a:avLst/>
          </a:prstGeom>
          <a:noFill/>
        </p:spPr>
        <p:txBody>
          <a:bodyPr wrap="square">
            <a:spAutoFit/>
          </a:bodyPr>
          <a:lstStyle/>
          <a:p>
            <a:pPr lvl="1"/>
            <a:r>
              <a:rPr lang="en-US" b="1" i="1" dirty="0">
                <a:solidFill>
                  <a:srgbClr val="6B1ADC"/>
                </a:solidFill>
                <a:latin typeface="Neue Haas Grotesk Text Pro" panose="020B0504020202020204" pitchFamily="34" charset="0"/>
                <a:cs typeface="Codec Pro" panose="00000500000000000000" pitchFamily="2" charset="0"/>
              </a:rPr>
              <a:t>And now: </a:t>
            </a:r>
            <a:r>
              <a:rPr lang="en-US" i="1" dirty="0">
                <a:solidFill>
                  <a:srgbClr val="0070C0"/>
                </a:solidFill>
                <a:latin typeface="Neue Haas Grotesk Text Pro" panose="020B0504020202020204" pitchFamily="34" charset="0"/>
                <a:cs typeface="Codec Pro" panose="00000500000000000000" pitchFamily="2" charset="0"/>
              </a:rPr>
              <a:t>Failure to comply could lead to False Claims Act liability or contract loss </a:t>
            </a:r>
          </a:p>
        </p:txBody>
      </p:sp>
      <p:sp>
        <p:nvSpPr>
          <p:cNvPr id="10" name="TextBox 9">
            <a:extLst>
              <a:ext uri="{FF2B5EF4-FFF2-40B4-BE49-F238E27FC236}">
                <a16:creationId xmlns:a16="http://schemas.microsoft.com/office/drawing/2014/main" id="{959ED444-8ED5-89DE-84A1-04FC24E97357}"/>
              </a:ext>
            </a:extLst>
          </p:cNvPr>
          <p:cNvSpPr txBox="1"/>
          <p:nvPr/>
        </p:nvSpPr>
        <p:spPr>
          <a:xfrm>
            <a:off x="963174" y="3881579"/>
            <a:ext cx="13781568" cy="400110"/>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B1ADC"/>
                </a:solidFill>
                <a:latin typeface="Neue Haas Grotesk Text Pro" panose="020B0504020202020204" pitchFamily="34" charset="0"/>
                <a:cs typeface="Codec Pro" panose="00000500000000000000" pitchFamily="2" charset="0"/>
              </a:rPr>
              <a:t>Regulatory Requirement (32 CFR Part 170)</a:t>
            </a:r>
          </a:p>
        </p:txBody>
      </p:sp>
      <p:pic>
        <p:nvPicPr>
          <p:cNvPr id="2050" name="Picture 2">
            <a:extLst>
              <a:ext uri="{FF2B5EF4-FFF2-40B4-BE49-F238E27FC236}">
                <a16:creationId xmlns:a16="http://schemas.microsoft.com/office/drawing/2014/main" id="{C6CCE2F7-13DD-0FA7-80F8-720E5507AA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2576" y="2745534"/>
            <a:ext cx="13111869" cy="60085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7CBC1394-5328-5016-FCC9-270B772B1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5202" y="2854231"/>
            <a:ext cx="12966811" cy="574511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CE50002-9EEC-5C26-A035-6BEFE9D8D1EA}"/>
              </a:ext>
            </a:extLst>
          </p:cNvPr>
          <p:cNvPicPr>
            <a:picLocks noChangeAspect="1"/>
          </p:cNvPicPr>
          <p:nvPr/>
        </p:nvPicPr>
        <p:blipFill>
          <a:blip r:embed="rId6"/>
          <a:srcRect b="3927"/>
          <a:stretch>
            <a:fillRect/>
          </a:stretch>
        </p:blipFill>
        <p:spPr>
          <a:xfrm>
            <a:off x="2571640" y="2801335"/>
            <a:ext cx="13006501" cy="6048443"/>
          </a:xfrm>
          <a:prstGeom prst="rect">
            <a:avLst/>
          </a:prstGeom>
        </p:spPr>
      </p:pic>
      <p:pic>
        <p:nvPicPr>
          <p:cNvPr id="2056" name="Picture 8">
            <a:extLst>
              <a:ext uri="{FF2B5EF4-FFF2-40B4-BE49-F238E27FC236}">
                <a16:creationId xmlns:a16="http://schemas.microsoft.com/office/drawing/2014/main" id="{24837896-F43A-D8E6-39E2-4C9CF7D0AD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1216" y="4396741"/>
            <a:ext cx="12774781" cy="324416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3B4F71F1-049F-A35B-8FD3-075743E161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85200" y="5091501"/>
            <a:ext cx="12843149" cy="3026818"/>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13F47386-F27D-692E-48A9-132D7C877D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88952" y="4373849"/>
            <a:ext cx="12976623" cy="292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27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5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5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05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5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B8CAAD-8C0D-6D77-8D8B-E8E7B2BD014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8B51F9-40AD-3E5B-642E-3A499DB3CCBB}"/>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3AFDF4E7-4897-FD0A-A20F-7C86EBB4B424}"/>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F196C160-8FC7-834C-1AC7-AB1382FA0A3A}"/>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4B038DCE-E64C-F3EC-F317-217F369D5F3E}"/>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48 CFR – CMMC Acquisition Rule (DFARS – 702</a:t>
            </a:r>
            <a:r>
              <a:rPr lang="en-US" sz="3600" b="1" dirty="0">
                <a:solidFill>
                  <a:srgbClr val="FF0000"/>
                </a:solidFill>
                <a:latin typeface="Neue Haas Grotesk Text Pro"/>
                <a:cs typeface="Sora SemiBold" pitchFamily="2" charset="0"/>
              </a:rPr>
              <a:t>1</a:t>
            </a:r>
            <a:r>
              <a:rPr lang="en-US" sz="3600" b="1" dirty="0">
                <a:latin typeface="Neue Haas Grotesk Text Pro"/>
                <a:cs typeface="Sora SemiBold" pitchFamily="2" charset="0"/>
              </a:rPr>
              <a:t>)</a:t>
            </a:r>
          </a:p>
        </p:txBody>
      </p:sp>
      <p:sp>
        <p:nvSpPr>
          <p:cNvPr id="13" name="TextBox 12">
            <a:extLst>
              <a:ext uri="{FF2B5EF4-FFF2-40B4-BE49-F238E27FC236}">
                <a16:creationId xmlns:a16="http://schemas.microsoft.com/office/drawing/2014/main" id="{3E466BCA-354F-E585-6212-BBEDF8074A36}"/>
              </a:ext>
            </a:extLst>
          </p:cNvPr>
          <p:cNvSpPr txBox="1"/>
          <p:nvPr/>
        </p:nvSpPr>
        <p:spPr>
          <a:xfrm>
            <a:off x="1056341" y="3434448"/>
            <a:ext cx="7029125" cy="400110"/>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843D3"/>
                </a:solidFill>
                <a:latin typeface="Neue Haas Grotesk Text Pro" panose="020B0504020202020204" pitchFamily="34" charset="0"/>
                <a:cs typeface="Codec Pro" panose="00000500000000000000" pitchFamily="2" charset="0"/>
              </a:rPr>
              <a:t>Timeline: </a:t>
            </a:r>
            <a:r>
              <a:rPr lang="en-US" sz="2000" b="1" dirty="0">
                <a:latin typeface="Neue Haas Grotesk Text Pro" panose="020B0504020202020204" pitchFamily="34" charset="0"/>
                <a:cs typeface="Codec Pro" panose="00000500000000000000" pitchFamily="2" charset="0"/>
              </a:rPr>
              <a:t>Unknown…but</a:t>
            </a:r>
          </a:p>
        </p:txBody>
      </p:sp>
      <p:sp>
        <p:nvSpPr>
          <p:cNvPr id="14" name="TextBox 13">
            <a:extLst>
              <a:ext uri="{FF2B5EF4-FFF2-40B4-BE49-F238E27FC236}">
                <a16:creationId xmlns:a16="http://schemas.microsoft.com/office/drawing/2014/main" id="{48FFB40F-16C9-98D4-3293-D12901C73B10}"/>
              </a:ext>
            </a:extLst>
          </p:cNvPr>
          <p:cNvSpPr txBox="1"/>
          <p:nvPr/>
        </p:nvSpPr>
        <p:spPr>
          <a:xfrm>
            <a:off x="1056341" y="4571262"/>
            <a:ext cx="6916047" cy="400110"/>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843D3"/>
                </a:solidFill>
                <a:latin typeface="Neue Haas Grotesk Text Pro" panose="020B0504020202020204" pitchFamily="34" charset="0"/>
                <a:cs typeface="Codec Pro" panose="00000500000000000000" pitchFamily="2" charset="0"/>
              </a:rPr>
              <a:t>July 2025: </a:t>
            </a:r>
            <a:r>
              <a:rPr lang="en-US" sz="2000" b="1" dirty="0">
                <a:latin typeface="Neue Haas Grotesk Text Pro" panose="020B0504020202020204" pitchFamily="34" charset="0"/>
                <a:cs typeface="Codec Pro" panose="00000500000000000000" pitchFamily="2" charset="0"/>
              </a:rPr>
              <a:t>With </a:t>
            </a:r>
            <a:r>
              <a:rPr lang="en-US" sz="2000" b="1" dirty="0" err="1">
                <a:latin typeface="Neue Haas Grotesk Text Pro" panose="020B0504020202020204" pitchFamily="34" charset="0"/>
                <a:cs typeface="Codec Pro" panose="00000500000000000000" pitchFamily="2" charset="0"/>
              </a:rPr>
              <a:t>OIRA</a:t>
            </a:r>
            <a:r>
              <a:rPr lang="en-US" sz="2000" b="1" dirty="0">
                <a:latin typeface="Neue Haas Grotesk Text Pro" panose="020B0504020202020204" pitchFamily="34" charset="0"/>
                <a:cs typeface="Codec Pro" panose="00000500000000000000" pitchFamily="2" charset="0"/>
              </a:rPr>
              <a:t> for final review</a:t>
            </a:r>
          </a:p>
        </p:txBody>
      </p:sp>
      <p:sp>
        <p:nvSpPr>
          <p:cNvPr id="15" name="TextBox 14">
            <a:extLst>
              <a:ext uri="{FF2B5EF4-FFF2-40B4-BE49-F238E27FC236}">
                <a16:creationId xmlns:a16="http://schemas.microsoft.com/office/drawing/2014/main" id="{2ECABEBD-F536-C1B5-8720-F7A32D82DBA7}"/>
              </a:ext>
            </a:extLst>
          </p:cNvPr>
          <p:cNvSpPr txBox="1"/>
          <p:nvPr/>
        </p:nvSpPr>
        <p:spPr>
          <a:xfrm>
            <a:off x="1056341" y="5706678"/>
            <a:ext cx="6776873" cy="400110"/>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843D3"/>
                </a:solidFill>
                <a:latin typeface="Neue Haas Grotesk Text Pro" panose="020B0504020202020204" pitchFamily="34" charset="0"/>
                <a:cs typeface="Codec Pro" panose="00000500000000000000" pitchFamily="2" charset="0"/>
              </a:rPr>
              <a:t>Expected final and effective </a:t>
            </a:r>
            <a:r>
              <a:rPr lang="en-US" sz="2000" b="1" dirty="0">
                <a:latin typeface="Neue Haas Grotesk Text Pro" panose="020B0504020202020204" pitchFamily="34" charset="0"/>
                <a:cs typeface="Codec Pro" panose="00000500000000000000" pitchFamily="2" charset="0"/>
              </a:rPr>
              <a:t>Oct 2025 – Feb 2026</a:t>
            </a:r>
          </a:p>
        </p:txBody>
      </p:sp>
      <p:sp>
        <p:nvSpPr>
          <p:cNvPr id="16" name="TextBox 15">
            <a:extLst>
              <a:ext uri="{FF2B5EF4-FFF2-40B4-BE49-F238E27FC236}">
                <a16:creationId xmlns:a16="http://schemas.microsoft.com/office/drawing/2014/main" id="{06E91AC4-8FC4-4CC0-AFA8-93F0FB62045B}"/>
              </a:ext>
            </a:extLst>
          </p:cNvPr>
          <p:cNvSpPr txBox="1"/>
          <p:nvPr/>
        </p:nvSpPr>
        <p:spPr>
          <a:xfrm>
            <a:off x="1056341" y="6842094"/>
            <a:ext cx="7116109" cy="1015663"/>
          </a:xfrm>
          <a:prstGeom prst="rect">
            <a:avLst/>
          </a:prstGeom>
          <a:noFill/>
        </p:spPr>
        <p:txBody>
          <a:bodyPr wrap="square">
            <a:spAutoFit/>
          </a:bodyPr>
          <a:lstStyle/>
          <a:p>
            <a:pPr marL="285750" indent="-285750">
              <a:buFont typeface="Arial" panose="020B0604020202020204" pitchFamily="34" charset="0"/>
              <a:buChar char="•"/>
            </a:pPr>
            <a:r>
              <a:rPr lang="en-US" sz="2000" b="1" dirty="0">
                <a:solidFill>
                  <a:srgbClr val="6843D3"/>
                </a:solidFill>
                <a:latin typeface="Neue Haas Grotesk Text Pro" panose="020B0504020202020204" pitchFamily="34" charset="0"/>
                <a:cs typeface="Codec Pro" panose="00000500000000000000" pitchFamily="2" charset="0"/>
              </a:rPr>
              <a:t>CMMC requirements can be included in contracts </a:t>
            </a:r>
            <a:r>
              <a:rPr lang="en-US" sz="2000" b="1" dirty="0">
                <a:latin typeface="Neue Haas Grotesk Text Pro" panose="020B0504020202020204" pitchFamily="34" charset="0"/>
                <a:cs typeface="Codec Pro" panose="00000500000000000000" pitchFamily="2" charset="0"/>
              </a:rPr>
              <a:t>before the rule becomes final</a:t>
            </a:r>
            <a:r>
              <a:rPr lang="en-US" sz="2000" b="1" dirty="0">
                <a:solidFill>
                  <a:srgbClr val="6843D3"/>
                </a:solidFill>
                <a:latin typeface="Neue Haas Grotesk Text Pro" panose="020B0504020202020204" pitchFamily="34" charset="0"/>
                <a:cs typeface="Codec Pro" panose="00000500000000000000" pitchFamily="2" charset="0"/>
              </a:rPr>
              <a:t>, requiring bilateral modification post-negotiation.</a:t>
            </a:r>
          </a:p>
        </p:txBody>
      </p:sp>
      <p:pic>
        <p:nvPicPr>
          <p:cNvPr id="12" name="Picture 11">
            <a:extLst>
              <a:ext uri="{FF2B5EF4-FFF2-40B4-BE49-F238E27FC236}">
                <a16:creationId xmlns:a16="http://schemas.microsoft.com/office/drawing/2014/main" id="{59C2E1AE-3995-6A28-B859-509DE54001DF}"/>
              </a:ext>
            </a:extLst>
          </p:cNvPr>
          <p:cNvPicPr>
            <a:picLocks noChangeAspect="1"/>
          </p:cNvPicPr>
          <p:nvPr/>
        </p:nvPicPr>
        <p:blipFill>
          <a:blip r:embed="rId4"/>
          <a:stretch>
            <a:fillRect/>
          </a:stretch>
        </p:blipFill>
        <p:spPr>
          <a:xfrm>
            <a:off x="9313605" y="2819051"/>
            <a:ext cx="7984729" cy="65274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C7716080-992F-5A5F-A0FE-F56A4F0D1015}"/>
              </a:ext>
            </a:extLst>
          </p:cNvPr>
          <p:cNvSpPr txBox="1"/>
          <p:nvPr/>
        </p:nvSpPr>
        <p:spPr>
          <a:xfrm>
            <a:off x="10570905" y="9430269"/>
            <a:ext cx="5669220" cy="276999"/>
          </a:xfrm>
          <a:prstGeom prst="rect">
            <a:avLst/>
          </a:prstGeom>
          <a:noFill/>
        </p:spPr>
        <p:txBody>
          <a:bodyPr wrap="square">
            <a:spAutoFit/>
          </a:bodyPr>
          <a:lstStyle/>
          <a:p>
            <a:r>
              <a:rPr lang="en-US" sz="1200" i="1" dirty="0">
                <a:solidFill>
                  <a:schemeClr val="bg1">
                    <a:lumMod val="75000"/>
                  </a:schemeClr>
                </a:solidFill>
              </a:rPr>
              <a:t>https://sam.gov/workspace/contract/opp/3ce4a46191a24841b8cf37bdcfdc49e0/view</a:t>
            </a:r>
          </a:p>
        </p:txBody>
      </p:sp>
    </p:spTree>
    <p:extLst>
      <p:ext uri="{BB962C8B-B14F-4D97-AF65-F5344CB8AC3E}">
        <p14:creationId xmlns:p14="http://schemas.microsoft.com/office/powerpoint/2010/main" val="37677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07F088-0890-5968-019E-64F92FE4EE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B905934-D95C-EF0B-BD6D-439B765E3251}"/>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0010F328-FD3D-0217-B695-8DB638D748B3}"/>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8FD9F641-7CED-7276-8639-D8AEB1EE2DAB}"/>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2692858A-3FFE-F31B-7E07-B7191084814B}"/>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Phased-</a:t>
            </a:r>
            <a:r>
              <a:rPr lang="en-US" sz="3600" b="1" dirty="0">
                <a:solidFill>
                  <a:srgbClr val="6B1ADC"/>
                </a:solidFill>
                <a:latin typeface="Neue Haas Grotesk Text Pro"/>
                <a:cs typeface="Sora SemiBold" pitchFamily="2" charset="0"/>
              </a:rPr>
              <a:t>IN</a:t>
            </a:r>
            <a:r>
              <a:rPr lang="en-US" sz="3600" b="1" dirty="0">
                <a:latin typeface="Neue Haas Grotesk Text Pro"/>
                <a:cs typeface="Sora SemiBold" pitchFamily="2" charset="0"/>
              </a:rPr>
              <a:t> Implementation Plan</a:t>
            </a:r>
          </a:p>
        </p:txBody>
      </p:sp>
      <p:pic>
        <p:nvPicPr>
          <p:cNvPr id="3" name="Picture 2">
            <a:extLst>
              <a:ext uri="{FF2B5EF4-FFF2-40B4-BE49-F238E27FC236}">
                <a16:creationId xmlns:a16="http://schemas.microsoft.com/office/drawing/2014/main" id="{2A76024E-E43E-E7FC-F740-87DAF7BFDC1E}"/>
              </a:ext>
            </a:extLst>
          </p:cNvPr>
          <p:cNvPicPr>
            <a:picLocks noChangeAspect="1"/>
          </p:cNvPicPr>
          <p:nvPr/>
        </p:nvPicPr>
        <p:blipFill>
          <a:blip r:embed="rId4"/>
          <a:stretch>
            <a:fillRect/>
          </a:stretch>
        </p:blipFill>
        <p:spPr>
          <a:xfrm>
            <a:off x="4953000" y="2787354"/>
            <a:ext cx="10399482" cy="646114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Rectangle 4">
            <a:extLst>
              <a:ext uri="{FF2B5EF4-FFF2-40B4-BE49-F238E27FC236}">
                <a16:creationId xmlns:a16="http://schemas.microsoft.com/office/drawing/2014/main" id="{ED8C9CAA-06B4-113C-4783-DED972FC326A}"/>
              </a:ext>
            </a:extLst>
          </p:cNvPr>
          <p:cNvSpPr/>
          <p:nvPr/>
        </p:nvSpPr>
        <p:spPr>
          <a:xfrm>
            <a:off x="5277316" y="3494752"/>
            <a:ext cx="2325295" cy="268697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6D14A821-8EF8-2990-DFAF-D2B7722CF4F5}"/>
              </a:ext>
            </a:extLst>
          </p:cNvPr>
          <p:cNvSpPr/>
          <p:nvPr/>
        </p:nvSpPr>
        <p:spPr>
          <a:xfrm>
            <a:off x="5197513" y="8457663"/>
            <a:ext cx="10061537" cy="621331"/>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33FC3C0A-CAAD-274C-DA49-F1425EFE1A3B}"/>
              </a:ext>
            </a:extLst>
          </p:cNvPr>
          <p:cNvCxnSpPr>
            <a:cxnSpLocks/>
          </p:cNvCxnSpPr>
          <p:nvPr/>
        </p:nvCxnSpPr>
        <p:spPr>
          <a:xfrm>
            <a:off x="3965969" y="3872273"/>
            <a:ext cx="1549472" cy="208486"/>
          </a:xfrm>
          <a:prstGeom prst="straightConnector1">
            <a:avLst/>
          </a:prstGeom>
          <a:ln w="76200">
            <a:solidFill>
              <a:srgbClr val="6B1ADC"/>
            </a:solidFill>
            <a:tailEnd type="triangle"/>
          </a:ln>
        </p:spPr>
        <p:style>
          <a:lnRef idx="1">
            <a:schemeClr val="accent1"/>
          </a:lnRef>
          <a:fillRef idx="0">
            <a:schemeClr val="accent1"/>
          </a:fillRef>
          <a:effectRef idx="0">
            <a:schemeClr val="accent1"/>
          </a:effectRef>
          <a:fontRef idx="minor">
            <a:schemeClr val="tx1"/>
          </a:fontRef>
        </p:style>
      </p:cxnSp>
      <p:pic>
        <p:nvPicPr>
          <p:cNvPr id="13" name="Graphic 12" descr="Route (Two Pins With A Path) outline">
            <a:extLst>
              <a:ext uri="{FF2B5EF4-FFF2-40B4-BE49-F238E27FC236}">
                <a16:creationId xmlns:a16="http://schemas.microsoft.com/office/drawing/2014/main" id="{CEA6C66A-1DA3-B7B5-16B1-66588FA726C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876626" y="2715396"/>
            <a:ext cx="2664752" cy="2664752"/>
          </a:xfrm>
          <a:prstGeom prst="rect">
            <a:avLst/>
          </a:prstGeom>
        </p:spPr>
      </p:pic>
      <p:sp>
        <p:nvSpPr>
          <p:cNvPr id="17" name="TextBox 16">
            <a:extLst>
              <a:ext uri="{FF2B5EF4-FFF2-40B4-BE49-F238E27FC236}">
                <a16:creationId xmlns:a16="http://schemas.microsoft.com/office/drawing/2014/main" id="{1A3BE0C8-F7F8-02EA-12DC-DE89928FCE53}"/>
              </a:ext>
            </a:extLst>
          </p:cNvPr>
          <p:cNvSpPr txBox="1"/>
          <p:nvPr/>
        </p:nvSpPr>
        <p:spPr>
          <a:xfrm>
            <a:off x="2473755" y="3462095"/>
            <a:ext cx="2266950" cy="307777"/>
          </a:xfrm>
          <a:prstGeom prst="rect">
            <a:avLst/>
          </a:prstGeom>
          <a:noFill/>
        </p:spPr>
        <p:txBody>
          <a:bodyPr wrap="square" rtlCol="0">
            <a:spAutoFit/>
          </a:bodyPr>
          <a:lstStyle/>
          <a:p>
            <a:pPr algn="ctr"/>
            <a:r>
              <a:rPr lang="en-US" sz="1400" b="1" dirty="0">
                <a:solidFill>
                  <a:srgbClr val="6B1ADC"/>
                </a:solidFill>
                <a:latin typeface="Neue Haas Grotesk Text Pro" panose="020B0504020202020204" pitchFamily="34" charset="0"/>
              </a:rPr>
              <a:t>We are (almost) here</a:t>
            </a:r>
          </a:p>
        </p:txBody>
      </p:sp>
      <p:sp>
        <p:nvSpPr>
          <p:cNvPr id="19" name="TextBox 18">
            <a:extLst>
              <a:ext uri="{FF2B5EF4-FFF2-40B4-BE49-F238E27FC236}">
                <a16:creationId xmlns:a16="http://schemas.microsoft.com/office/drawing/2014/main" id="{7E168576-DA71-30A5-46BA-6E9A2F4451C3}"/>
              </a:ext>
            </a:extLst>
          </p:cNvPr>
          <p:cNvSpPr txBox="1"/>
          <p:nvPr/>
        </p:nvSpPr>
        <p:spPr>
          <a:xfrm>
            <a:off x="688106" y="6512651"/>
            <a:ext cx="2853272" cy="523220"/>
          </a:xfrm>
          <a:prstGeom prst="rect">
            <a:avLst/>
          </a:prstGeom>
          <a:noFill/>
        </p:spPr>
        <p:txBody>
          <a:bodyPr wrap="square" rtlCol="0">
            <a:spAutoFit/>
          </a:bodyPr>
          <a:lstStyle/>
          <a:p>
            <a:pPr algn="ctr"/>
            <a:r>
              <a:rPr lang="en-US" sz="1400" b="1" dirty="0">
                <a:latin typeface="Neue Haas Grotesk Text Pro" panose="020B0504020202020204" pitchFamily="34" charset="0"/>
              </a:rPr>
              <a:t>Important to note:</a:t>
            </a:r>
          </a:p>
          <a:p>
            <a:pPr algn="ctr"/>
            <a:r>
              <a:rPr lang="en-US" sz="1400" b="1" dirty="0">
                <a:solidFill>
                  <a:srgbClr val="6B1ADC"/>
                </a:solidFill>
                <a:latin typeface="Neue Haas Grotesk Text Pro" panose="020B0504020202020204" pitchFamily="34" charset="0"/>
              </a:rPr>
              <a:t>“Self-Assessment” vs C3PAO</a:t>
            </a:r>
          </a:p>
        </p:txBody>
      </p:sp>
      <p:cxnSp>
        <p:nvCxnSpPr>
          <p:cNvPr id="20" name="Straight Arrow Connector 19">
            <a:extLst>
              <a:ext uri="{FF2B5EF4-FFF2-40B4-BE49-F238E27FC236}">
                <a16:creationId xmlns:a16="http://schemas.microsoft.com/office/drawing/2014/main" id="{1866E1B1-4113-0028-35CA-E821D7CE389A}"/>
              </a:ext>
            </a:extLst>
          </p:cNvPr>
          <p:cNvCxnSpPr>
            <a:cxnSpLocks/>
          </p:cNvCxnSpPr>
          <p:nvPr/>
        </p:nvCxnSpPr>
        <p:spPr>
          <a:xfrm flipV="1">
            <a:off x="2935518" y="5213262"/>
            <a:ext cx="2579923" cy="1300861"/>
          </a:xfrm>
          <a:prstGeom prst="straightConnector1">
            <a:avLst/>
          </a:prstGeom>
          <a:ln w="76200">
            <a:solidFill>
              <a:srgbClr val="6B1AD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889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250" fill="hold"/>
                                        <p:tgtEl>
                                          <p:spTgt spid="3"/>
                                        </p:tgtEl>
                                        <p:attrNameLst>
                                          <p:attrName>ppt_w</p:attrName>
                                        </p:attrNameLst>
                                      </p:cBhvr>
                                      <p:tavLst>
                                        <p:tav tm="0">
                                          <p:val>
                                            <p:fltVal val="0"/>
                                          </p:val>
                                        </p:tav>
                                        <p:tav tm="100000">
                                          <p:val>
                                            <p:strVal val="#ppt_w"/>
                                          </p:val>
                                        </p:tav>
                                      </p:tavLst>
                                    </p:anim>
                                    <p:anim calcmode="lin" valueType="num">
                                      <p:cBhvr>
                                        <p:cTn id="8" dur="250" fill="hold"/>
                                        <p:tgtEl>
                                          <p:spTgt spid="3"/>
                                        </p:tgtEl>
                                        <p:attrNameLst>
                                          <p:attrName>ppt_h</p:attrName>
                                        </p:attrNameLst>
                                      </p:cBhvr>
                                      <p:tavLst>
                                        <p:tav tm="0">
                                          <p:val>
                                            <p:fltVal val="0"/>
                                          </p:val>
                                        </p:tav>
                                        <p:tav tm="100000">
                                          <p:val>
                                            <p:strVal val="#ppt_h"/>
                                          </p:val>
                                        </p:tav>
                                      </p:tavLst>
                                    </p:anim>
                                    <p:animEffect transition="in" filter="fade">
                                      <p:cBhvr>
                                        <p:cTn id="9" dur="25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1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1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7"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5D1E4E-09D7-8862-4A77-D6604F26D49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73F1CCF-0193-0264-3652-89AFEC375C20}"/>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BC54CB9C-E5D8-8EE7-F341-76B5E854DD99}"/>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599D2781-FBE7-8F14-E439-BDCCA98A40BC}"/>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362F842A-7C86-25F9-4712-C8DCE1B7442F}"/>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32 CFR </a:t>
            </a:r>
            <a:r>
              <a:rPr lang="en-US" sz="3600" b="1" dirty="0">
                <a:solidFill>
                  <a:srgbClr val="6B1ADC"/>
                </a:solidFill>
                <a:latin typeface="Neue Haas Grotesk Text Pro"/>
                <a:cs typeface="Sora SemiBold" pitchFamily="2" charset="0"/>
              </a:rPr>
              <a:t>Needs</a:t>
            </a:r>
            <a:r>
              <a:rPr lang="en-US" sz="3600" b="1" dirty="0">
                <a:latin typeface="Neue Haas Grotesk Text Pro"/>
                <a:cs typeface="Sora SemiBold" pitchFamily="2" charset="0"/>
              </a:rPr>
              <a:t> the Complementary 48 CFR</a:t>
            </a:r>
          </a:p>
        </p:txBody>
      </p:sp>
      <p:sp>
        <p:nvSpPr>
          <p:cNvPr id="3" name="TextBox 2">
            <a:extLst>
              <a:ext uri="{FF2B5EF4-FFF2-40B4-BE49-F238E27FC236}">
                <a16:creationId xmlns:a16="http://schemas.microsoft.com/office/drawing/2014/main" id="{E924A563-B13F-F2AF-C76A-7DC40CF041F3}"/>
              </a:ext>
            </a:extLst>
          </p:cNvPr>
          <p:cNvSpPr txBox="1"/>
          <p:nvPr/>
        </p:nvSpPr>
        <p:spPr>
          <a:xfrm>
            <a:off x="988445" y="3813013"/>
            <a:ext cx="5212330" cy="646331"/>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Once Final and Effective – Contracts will require CMMC Level 1 and/or Level 2</a:t>
            </a:r>
          </a:p>
        </p:txBody>
      </p:sp>
      <p:sp>
        <p:nvSpPr>
          <p:cNvPr id="5" name="TextBox 4">
            <a:extLst>
              <a:ext uri="{FF2B5EF4-FFF2-40B4-BE49-F238E27FC236}">
                <a16:creationId xmlns:a16="http://schemas.microsoft.com/office/drawing/2014/main" id="{078015E4-34A1-222E-B75A-97BA03E2891D}"/>
              </a:ext>
            </a:extLst>
          </p:cNvPr>
          <p:cNvSpPr txBox="1"/>
          <p:nvPr/>
        </p:nvSpPr>
        <p:spPr>
          <a:xfrm>
            <a:off x="988445" y="5788364"/>
            <a:ext cx="5212330" cy="923330"/>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CMMC requirements will be implemented using a 4-phase implementation plan over a three-year period.</a:t>
            </a:r>
          </a:p>
        </p:txBody>
      </p:sp>
      <p:pic>
        <p:nvPicPr>
          <p:cNvPr id="6" name="Picture 5">
            <a:extLst>
              <a:ext uri="{FF2B5EF4-FFF2-40B4-BE49-F238E27FC236}">
                <a16:creationId xmlns:a16="http://schemas.microsoft.com/office/drawing/2014/main" id="{67809B91-9D23-0F01-DA21-D615EF35D53E}"/>
              </a:ext>
            </a:extLst>
          </p:cNvPr>
          <p:cNvPicPr>
            <a:picLocks noChangeAspect="1"/>
          </p:cNvPicPr>
          <p:nvPr/>
        </p:nvPicPr>
        <p:blipFill>
          <a:blip r:embed="rId4"/>
          <a:stretch>
            <a:fillRect/>
          </a:stretch>
        </p:blipFill>
        <p:spPr>
          <a:xfrm>
            <a:off x="6622438" y="3533054"/>
            <a:ext cx="10929578" cy="45106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E4290920-034E-B2A2-4412-65DD45405CC3}"/>
              </a:ext>
            </a:extLst>
          </p:cNvPr>
          <p:cNvSpPr/>
          <p:nvPr/>
        </p:nvSpPr>
        <p:spPr>
          <a:xfrm>
            <a:off x="6622438" y="3533054"/>
            <a:ext cx="1673837" cy="543646"/>
          </a:xfrm>
          <a:prstGeom prst="rect">
            <a:avLst/>
          </a:prstGeom>
          <a:solidFill>
            <a:srgbClr val="6B1ADC">
              <a:alpha val="52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0112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7BE86F-B9D7-099E-E854-92C3A4B354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7A1095E-48F2-244D-B2CA-DE2E9E1CC46A}"/>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8B128D4F-D0AB-8380-83E6-85E1BDDE33DB}"/>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217BCBE7-6C36-28B4-AA67-51A1D8E9140A}"/>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8D2CF182-4AB5-0E2E-8DE9-7CB4D8282079}"/>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32 CFR </a:t>
            </a:r>
            <a:r>
              <a:rPr lang="en-US" sz="3600" b="1" dirty="0">
                <a:solidFill>
                  <a:srgbClr val="6B1ADC"/>
                </a:solidFill>
                <a:latin typeface="Neue Haas Grotesk Text Pro"/>
                <a:cs typeface="Sora SemiBold" pitchFamily="2" charset="0"/>
              </a:rPr>
              <a:t>Needs</a:t>
            </a:r>
            <a:r>
              <a:rPr lang="en-US" sz="3600" b="1" dirty="0">
                <a:latin typeface="Neue Haas Grotesk Text Pro"/>
                <a:cs typeface="Sora SemiBold" pitchFamily="2" charset="0"/>
              </a:rPr>
              <a:t> the Complementary 48 CFR</a:t>
            </a:r>
          </a:p>
        </p:txBody>
      </p:sp>
      <p:sp>
        <p:nvSpPr>
          <p:cNvPr id="3" name="TextBox 2">
            <a:extLst>
              <a:ext uri="{FF2B5EF4-FFF2-40B4-BE49-F238E27FC236}">
                <a16:creationId xmlns:a16="http://schemas.microsoft.com/office/drawing/2014/main" id="{504F514A-2A1C-0EA3-2ED0-F2A2CC58C194}"/>
              </a:ext>
            </a:extLst>
          </p:cNvPr>
          <p:cNvSpPr txBox="1"/>
          <p:nvPr/>
        </p:nvSpPr>
        <p:spPr>
          <a:xfrm>
            <a:off x="988445" y="3813013"/>
            <a:ext cx="5212330" cy="646331"/>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Once Final and Effective – Contracts will require CMMC Level 1 and/or Level 2</a:t>
            </a:r>
          </a:p>
        </p:txBody>
      </p:sp>
      <p:sp>
        <p:nvSpPr>
          <p:cNvPr id="5" name="TextBox 4">
            <a:extLst>
              <a:ext uri="{FF2B5EF4-FFF2-40B4-BE49-F238E27FC236}">
                <a16:creationId xmlns:a16="http://schemas.microsoft.com/office/drawing/2014/main" id="{9FE8390E-C3D7-FDCC-A0EC-C4089A985D1F}"/>
              </a:ext>
            </a:extLst>
          </p:cNvPr>
          <p:cNvSpPr txBox="1"/>
          <p:nvPr/>
        </p:nvSpPr>
        <p:spPr>
          <a:xfrm>
            <a:off x="988445" y="5788364"/>
            <a:ext cx="5212330" cy="923330"/>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CMMC requirements will be implemented using a 4-phase implementation plan over a three-year period.</a:t>
            </a:r>
          </a:p>
        </p:txBody>
      </p:sp>
      <p:pic>
        <p:nvPicPr>
          <p:cNvPr id="7" name="Picture 6">
            <a:extLst>
              <a:ext uri="{FF2B5EF4-FFF2-40B4-BE49-F238E27FC236}">
                <a16:creationId xmlns:a16="http://schemas.microsoft.com/office/drawing/2014/main" id="{0A216C6B-692C-C177-B26D-9DC27148D6CF}"/>
              </a:ext>
            </a:extLst>
          </p:cNvPr>
          <p:cNvPicPr>
            <a:picLocks noChangeAspect="1"/>
          </p:cNvPicPr>
          <p:nvPr/>
        </p:nvPicPr>
        <p:blipFill>
          <a:blip r:embed="rId4"/>
          <a:stretch>
            <a:fillRect/>
          </a:stretch>
        </p:blipFill>
        <p:spPr>
          <a:xfrm>
            <a:off x="6572873" y="3759429"/>
            <a:ext cx="11028708" cy="405786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a:extLst>
              <a:ext uri="{FF2B5EF4-FFF2-40B4-BE49-F238E27FC236}">
                <a16:creationId xmlns:a16="http://schemas.microsoft.com/office/drawing/2014/main" id="{550DB03A-23C0-D264-C994-4BB07C543F38}"/>
              </a:ext>
            </a:extLst>
          </p:cNvPr>
          <p:cNvSpPr/>
          <p:nvPr/>
        </p:nvSpPr>
        <p:spPr>
          <a:xfrm>
            <a:off x="6572873" y="3759428"/>
            <a:ext cx="1673837" cy="576597"/>
          </a:xfrm>
          <a:prstGeom prst="rect">
            <a:avLst/>
          </a:prstGeom>
          <a:solidFill>
            <a:srgbClr val="6B1ADC">
              <a:alpha val="52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2435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BBDAB7-4922-0715-953B-B96E763767E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5AE72F6-00E6-F003-5C52-14E5CBF41B93}"/>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E45ED750-AE9B-2B03-79A3-F2602EC701F8}"/>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87A217B0-79AB-5039-1B35-7B90C2C44D00}"/>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CB2FB2D1-9588-BB34-0194-4811D9956D42}"/>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32 CFR </a:t>
            </a:r>
            <a:r>
              <a:rPr lang="en-US" sz="3600" b="1" dirty="0">
                <a:solidFill>
                  <a:srgbClr val="6B1ADC"/>
                </a:solidFill>
                <a:latin typeface="Neue Haas Grotesk Text Pro"/>
                <a:cs typeface="Sora SemiBold" pitchFamily="2" charset="0"/>
              </a:rPr>
              <a:t>Needs</a:t>
            </a:r>
            <a:r>
              <a:rPr lang="en-US" sz="3600" b="1" dirty="0">
                <a:latin typeface="Neue Haas Grotesk Text Pro"/>
                <a:cs typeface="Sora SemiBold" pitchFamily="2" charset="0"/>
              </a:rPr>
              <a:t> the Complementary 48 CFR</a:t>
            </a:r>
          </a:p>
        </p:txBody>
      </p:sp>
      <p:sp>
        <p:nvSpPr>
          <p:cNvPr id="3" name="TextBox 2">
            <a:extLst>
              <a:ext uri="{FF2B5EF4-FFF2-40B4-BE49-F238E27FC236}">
                <a16:creationId xmlns:a16="http://schemas.microsoft.com/office/drawing/2014/main" id="{5E6139B2-BCD3-6847-573B-5687DD1790A2}"/>
              </a:ext>
            </a:extLst>
          </p:cNvPr>
          <p:cNvSpPr txBox="1"/>
          <p:nvPr/>
        </p:nvSpPr>
        <p:spPr>
          <a:xfrm>
            <a:off x="988445" y="3813013"/>
            <a:ext cx="5212330" cy="646331"/>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Once Final and Effective – Contracts will require CMMC Level 1 and/or Level 2</a:t>
            </a:r>
          </a:p>
        </p:txBody>
      </p:sp>
      <p:sp>
        <p:nvSpPr>
          <p:cNvPr id="5" name="TextBox 4">
            <a:extLst>
              <a:ext uri="{FF2B5EF4-FFF2-40B4-BE49-F238E27FC236}">
                <a16:creationId xmlns:a16="http://schemas.microsoft.com/office/drawing/2014/main" id="{90C59A3A-9AEA-772B-525D-FDDDAF41A126}"/>
              </a:ext>
            </a:extLst>
          </p:cNvPr>
          <p:cNvSpPr txBox="1"/>
          <p:nvPr/>
        </p:nvSpPr>
        <p:spPr>
          <a:xfrm>
            <a:off x="988445" y="5788364"/>
            <a:ext cx="5212330" cy="923330"/>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CMMC requirements will be implemented using a 4-phase implementation plan over a three-year period.</a:t>
            </a:r>
          </a:p>
        </p:txBody>
      </p:sp>
      <p:pic>
        <p:nvPicPr>
          <p:cNvPr id="6" name="Picture 5">
            <a:extLst>
              <a:ext uri="{FF2B5EF4-FFF2-40B4-BE49-F238E27FC236}">
                <a16:creationId xmlns:a16="http://schemas.microsoft.com/office/drawing/2014/main" id="{80AEAB75-BFB9-518D-A6CB-1361DBBAA6A6}"/>
              </a:ext>
            </a:extLst>
          </p:cNvPr>
          <p:cNvPicPr>
            <a:picLocks noChangeAspect="1"/>
          </p:cNvPicPr>
          <p:nvPr/>
        </p:nvPicPr>
        <p:blipFill>
          <a:blip r:embed="rId4"/>
          <a:stretch>
            <a:fillRect/>
          </a:stretch>
        </p:blipFill>
        <p:spPr>
          <a:xfrm>
            <a:off x="6777524" y="3673599"/>
            <a:ext cx="10110591" cy="42295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C6855C72-E0AF-45B4-7E7E-822B74A3DD14}"/>
              </a:ext>
            </a:extLst>
          </p:cNvPr>
          <p:cNvSpPr/>
          <p:nvPr/>
        </p:nvSpPr>
        <p:spPr>
          <a:xfrm>
            <a:off x="6765692" y="3673599"/>
            <a:ext cx="1581895" cy="564104"/>
          </a:xfrm>
          <a:prstGeom prst="rect">
            <a:avLst/>
          </a:prstGeom>
          <a:solidFill>
            <a:srgbClr val="6B1ADC">
              <a:alpha val="52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3693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E4F2DE-8F09-92D7-329C-FB9ACAD7D2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0D404DD-31B3-CDCB-0128-E438F9DE94FA}"/>
              </a:ext>
            </a:extLst>
          </p:cNvPr>
          <p:cNvSpPr/>
          <p:nvPr/>
        </p:nvSpPr>
        <p:spPr>
          <a:xfrm>
            <a:off x="0" y="0"/>
            <a:ext cx="18288000" cy="142753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am">
            <a:extLst>
              <a:ext uri="{FF2B5EF4-FFF2-40B4-BE49-F238E27FC236}">
                <a16:creationId xmlns:a16="http://schemas.microsoft.com/office/drawing/2014/main" id="{AE94BE48-637B-59A6-52F9-321A2FF80F28}"/>
              </a:ext>
            </a:extLst>
          </p:cNvPr>
          <p:cNvSpPr/>
          <p:nvPr/>
        </p:nvSpPr>
        <p:spPr>
          <a:xfrm>
            <a:off x="1169420" y="240126"/>
            <a:ext cx="15969049" cy="1028700"/>
          </a:xfrm>
          <a:prstGeom prst="rect">
            <a:avLst/>
          </a:prstGeom>
          <a:noFill/>
          <a:ln/>
        </p:spPr>
        <p:txBody>
          <a:bodyPr wrap="square" lIns="0" tIns="0" rIns="0" bIns="0" rtlCol="0" anchor="ctr"/>
          <a:lstStyle/>
          <a:p>
            <a:pPr>
              <a:lnSpc>
                <a:spcPts val="8100"/>
              </a:lnSpc>
            </a:pPr>
            <a:r>
              <a:rPr lang="en-US" sz="5400" b="1" dirty="0">
                <a:solidFill>
                  <a:schemeClr val="bg1"/>
                </a:solidFill>
                <a:latin typeface="Neue Haas Grotesk Text Pro"/>
                <a:ea typeface="Sora SemiBold"/>
              </a:rPr>
              <a:t>Current </a:t>
            </a:r>
            <a:r>
              <a:rPr lang="en-US" sz="5400" b="1" dirty="0">
                <a:solidFill>
                  <a:srgbClr val="C2ADFF"/>
                </a:solidFill>
                <a:latin typeface="Neue Haas Grotesk Text Pro"/>
                <a:ea typeface="Sora SemiBold"/>
              </a:rPr>
              <a:t>CMMC Landscape</a:t>
            </a:r>
          </a:p>
        </p:txBody>
      </p:sp>
      <p:pic>
        <p:nvPicPr>
          <p:cNvPr id="26" name="Picture 25" descr="A black background with a black square&#10;&#10;AI-generated content may be incorrect.">
            <a:extLst>
              <a:ext uri="{FF2B5EF4-FFF2-40B4-BE49-F238E27FC236}">
                <a16:creationId xmlns:a16="http://schemas.microsoft.com/office/drawing/2014/main" id="{A8EA622E-FE7E-BF8F-3054-99C870D7D817}"/>
              </a:ext>
            </a:extLst>
          </p:cNvPr>
          <p:cNvPicPr>
            <a:picLocks noChangeAspect="1"/>
          </p:cNvPicPr>
          <p:nvPr/>
        </p:nvPicPr>
        <p:blipFill>
          <a:blip r:embed="rId3"/>
          <a:stretch>
            <a:fillRect/>
          </a:stretch>
        </p:blipFill>
        <p:spPr>
          <a:xfrm>
            <a:off x="1169420" y="9097175"/>
            <a:ext cx="2664752" cy="666188"/>
          </a:xfrm>
          <a:prstGeom prst="rect">
            <a:avLst/>
          </a:prstGeom>
        </p:spPr>
      </p:pic>
      <p:sp>
        <p:nvSpPr>
          <p:cNvPr id="2" name="A brief description here about what your team goal is and what youre working towards">
            <a:extLst>
              <a:ext uri="{FF2B5EF4-FFF2-40B4-BE49-F238E27FC236}">
                <a16:creationId xmlns:a16="http://schemas.microsoft.com/office/drawing/2014/main" id="{53AE6D73-850E-9944-6FF3-77CBFA4EAACD}"/>
              </a:ext>
            </a:extLst>
          </p:cNvPr>
          <p:cNvSpPr/>
          <p:nvPr/>
        </p:nvSpPr>
        <p:spPr>
          <a:xfrm>
            <a:off x="1173497" y="2121384"/>
            <a:ext cx="12858229" cy="448189"/>
          </a:xfrm>
          <a:prstGeom prst="rect">
            <a:avLst/>
          </a:prstGeom>
          <a:noFill/>
          <a:ln/>
        </p:spPr>
        <p:txBody>
          <a:bodyPr wrap="square" lIns="0" tIns="0" rIns="0" bIns="0" rtlCol="0" anchor="t" anchorCtr="0"/>
          <a:lstStyle/>
          <a:p>
            <a:pPr>
              <a:lnSpc>
                <a:spcPct val="90000"/>
              </a:lnSpc>
            </a:pPr>
            <a:r>
              <a:rPr lang="en-US" sz="3600" b="1" dirty="0">
                <a:latin typeface="Neue Haas Grotesk Text Pro"/>
                <a:cs typeface="Sora SemiBold" pitchFamily="2" charset="0"/>
              </a:rPr>
              <a:t>32 CFR </a:t>
            </a:r>
            <a:r>
              <a:rPr lang="en-US" sz="3600" b="1" dirty="0">
                <a:solidFill>
                  <a:srgbClr val="6B1ADC"/>
                </a:solidFill>
                <a:latin typeface="Neue Haas Grotesk Text Pro"/>
                <a:cs typeface="Sora SemiBold" pitchFamily="2" charset="0"/>
              </a:rPr>
              <a:t>Needs</a:t>
            </a:r>
            <a:r>
              <a:rPr lang="en-US" sz="3600" b="1" dirty="0">
                <a:latin typeface="Neue Haas Grotesk Text Pro"/>
                <a:cs typeface="Sora SemiBold" pitchFamily="2" charset="0"/>
              </a:rPr>
              <a:t> the Complementary 48 CFR</a:t>
            </a:r>
          </a:p>
        </p:txBody>
      </p:sp>
      <p:sp>
        <p:nvSpPr>
          <p:cNvPr id="3" name="TextBox 2">
            <a:extLst>
              <a:ext uri="{FF2B5EF4-FFF2-40B4-BE49-F238E27FC236}">
                <a16:creationId xmlns:a16="http://schemas.microsoft.com/office/drawing/2014/main" id="{4DAA3BC5-CA85-F045-5F32-57335AC8CFFE}"/>
              </a:ext>
            </a:extLst>
          </p:cNvPr>
          <p:cNvSpPr txBox="1"/>
          <p:nvPr/>
        </p:nvSpPr>
        <p:spPr>
          <a:xfrm>
            <a:off x="988445" y="3813013"/>
            <a:ext cx="5212330" cy="646331"/>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Once Final and Effective – Contracts will require CMMC Level 1 and/or Level 2</a:t>
            </a:r>
          </a:p>
        </p:txBody>
      </p:sp>
      <p:sp>
        <p:nvSpPr>
          <p:cNvPr id="5" name="TextBox 4">
            <a:extLst>
              <a:ext uri="{FF2B5EF4-FFF2-40B4-BE49-F238E27FC236}">
                <a16:creationId xmlns:a16="http://schemas.microsoft.com/office/drawing/2014/main" id="{BF8A43F5-0C6C-7E7A-C258-9AF026699EE8}"/>
              </a:ext>
            </a:extLst>
          </p:cNvPr>
          <p:cNvSpPr txBox="1"/>
          <p:nvPr/>
        </p:nvSpPr>
        <p:spPr>
          <a:xfrm>
            <a:off x="988445" y="5788364"/>
            <a:ext cx="5212330" cy="923330"/>
          </a:xfrm>
          <a:prstGeom prst="rect">
            <a:avLst/>
          </a:prstGeom>
          <a:noFill/>
        </p:spPr>
        <p:txBody>
          <a:bodyPr wrap="square">
            <a:spAutoFit/>
          </a:bodyPr>
          <a:lstStyle/>
          <a:p>
            <a:pPr marL="285750" indent="-285750">
              <a:buFont typeface="Arial" panose="020B0604020202020204" pitchFamily="34" charset="0"/>
              <a:buChar char="•"/>
            </a:pPr>
            <a:r>
              <a:rPr lang="en-US" b="1" dirty="0">
                <a:solidFill>
                  <a:srgbClr val="6843D3"/>
                </a:solidFill>
                <a:latin typeface="Neue Haas Grotesk Text Pro" panose="020B0504020202020204" pitchFamily="34" charset="0"/>
                <a:cs typeface="Codec Pro" panose="00000500000000000000" pitchFamily="2" charset="0"/>
              </a:rPr>
              <a:t>CMMC requirements will be implemented using a 4-phase implementation plan over a three-year period.</a:t>
            </a:r>
          </a:p>
        </p:txBody>
      </p:sp>
      <p:pic>
        <p:nvPicPr>
          <p:cNvPr id="7" name="Picture 6">
            <a:extLst>
              <a:ext uri="{FF2B5EF4-FFF2-40B4-BE49-F238E27FC236}">
                <a16:creationId xmlns:a16="http://schemas.microsoft.com/office/drawing/2014/main" id="{3E33586E-0CEC-1270-D279-1C4533B148E1}"/>
              </a:ext>
            </a:extLst>
          </p:cNvPr>
          <p:cNvPicPr>
            <a:picLocks noChangeAspect="1"/>
          </p:cNvPicPr>
          <p:nvPr/>
        </p:nvPicPr>
        <p:blipFill>
          <a:blip r:embed="rId4"/>
          <a:stretch>
            <a:fillRect/>
          </a:stretch>
        </p:blipFill>
        <p:spPr>
          <a:xfrm>
            <a:off x="6897586" y="4136178"/>
            <a:ext cx="10596345" cy="20116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a:extLst>
              <a:ext uri="{FF2B5EF4-FFF2-40B4-BE49-F238E27FC236}">
                <a16:creationId xmlns:a16="http://schemas.microsoft.com/office/drawing/2014/main" id="{5FE1718B-475F-85E4-792B-9ED311A43812}"/>
              </a:ext>
            </a:extLst>
          </p:cNvPr>
          <p:cNvSpPr/>
          <p:nvPr/>
        </p:nvSpPr>
        <p:spPr>
          <a:xfrm>
            <a:off x="6897587" y="4136178"/>
            <a:ext cx="1626982" cy="543646"/>
          </a:xfrm>
          <a:prstGeom prst="rect">
            <a:avLst/>
          </a:prstGeom>
          <a:solidFill>
            <a:srgbClr val="6B1ADC">
              <a:alpha val="52000"/>
            </a:srgb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36152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02EB28E6BD37429C16C3E09DD890ED" ma:contentTypeVersion="22" ma:contentTypeDescription="Create a new document." ma:contentTypeScope="" ma:versionID="45aac10fc48d079b573eb0695112920a">
  <xsd:schema xmlns:xsd="http://www.w3.org/2001/XMLSchema" xmlns:xs="http://www.w3.org/2001/XMLSchema" xmlns:p="http://schemas.microsoft.com/office/2006/metadata/properties" xmlns:ns2="fb4ed434-a93f-4d81-a7f3-fe01ed781294" xmlns:ns3="08844484-b724-424e-aed9-a5ba1674e18a" targetNamespace="http://schemas.microsoft.com/office/2006/metadata/properties" ma:root="true" ma:fieldsID="321d8b85d17d0247e28f6dc0fda14c53" ns2:_="" ns3:_="">
    <xsd:import namespace="fb4ed434-a93f-4d81-a7f3-fe01ed781294"/>
    <xsd:import namespace="08844484-b724-424e-aed9-a5ba1674e18a"/>
    <xsd:element name="properties">
      <xsd:complexType>
        <xsd:sequence>
          <xsd:element name="documentManagement">
            <xsd:complexType>
              <xsd:all>
                <xsd:element ref="ns2:MigrationWizId" minOccurs="0"/>
                <xsd:element ref="ns2:MigrationWizIdPermissions" minOccurs="0"/>
                <xsd:element ref="ns2:MigrationWizIdVersion" minOccurs="0"/>
                <xsd:element ref="ns2:MigrationWizIdPermissionLevels" minOccurs="0"/>
                <xsd:element ref="ns2:MigrationWizIdDocumentLibraryPermissions" minOccurs="0"/>
                <xsd:element ref="ns2:MigrationWizIdSecurityGroups" minOccurs="0"/>
                <xsd:element ref="ns2:lcf76f155ced4ddcb4097134ff3c332f0" minOccurs="0"/>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4ed434-a93f-4d81-a7f3-fe01ed781294"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igrationWizIdPermissionLevels" ma:index="11" nillable="true" ma:displayName="MigrationWizIdPermissionLevels" ma:internalName="MigrationWizIdPermissionLevels">
      <xsd:simpleType>
        <xsd:restriction base="dms:Text"/>
      </xsd:simpleType>
    </xsd:element>
    <xsd:element name="MigrationWizIdDocumentLibraryPermissions" ma:index="12" nillable="true" ma:displayName="MigrationWizIdDocumentLibraryPermissions" ma:internalName="MigrationWizIdDocumentLibraryPermissions">
      <xsd:simpleType>
        <xsd:restriction base="dms:Text"/>
      </xsd:simpleType>
    </xsd:element>
    <xsd:element name="MigrationWizIdSecurityGroups" ma:index="13" nillable="true" ma:displayName="MigrationWizIdSecurityGroups" ma:internalName="MigrationWizIdSecurityGroups">
      <xsd:simpleType>
        <xsd:restriction base="dms:Text"/>
      </xsd:simpleType>
    </xsd:element>
    <xsd:element name="lcf76f155ced4ddcb4097134ff3c332f0" ma:index="14" nillable="true" ma:displayName="Image Tags_0" ma:hidden="true" ma:internalName="lcf76f155ced4ddcb4097134ff3c332f0" ma:readOnly="false">
      <xsd:simpleType>
        <xsd:restriction base="dms:Note"/>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16238f2-1de2-45ce-b77f-e72eb41c6b5f"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element name="MediaServiceOCR" ma:index="25" nillable="true" ma:displayName="Extracted Text" ma:internalName="MediaServiceOCR" ma:readOnly="true">
      <xsd:simpleType>
        <xsd:restriction base="dms:Note">
          <xsd:maxLength value="255"/>
        </xsd:restriction>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844484-b724-424e-aed9-a5ba1674e18a"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3c8ffcb5-26f6-404f-9500-5eac8abcd31d}" ma:internalName="TaxCatchAll" ma:showField="CatchAllData" ma:web="08844484-b724-424e-aed9-a5ba1674e18a">
      <xsd:complexType>
        <xsd:complexContent>
          <xsd:extension base="dms:MultiChoiceLookup">
            <xsd:sequence>
              <xsd:element name="Value" type="dms:Lookup" maxOccurs="unbounded" minOccurs="0" nillable="true"/>
            </xsd:sequence>
          </xsd:extension>
        </xsd:complexContent>
      </xsd:complexType>
    </xsd:element>
    <xsd:element name="SharedWithUsers" ma:index="2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igrationWizId xmlns="fb4ed434-a93f-4d81-a7f3-fe01ed781294" xsi:nil="true"/>
    <MigrationWizIdPermissions xmlns="fb4ed434-a93f-4d81-a7f3-fe01ed781294" xsi:nil="true"/>
    <MigrationWizIdDocumentLibraryPermissions xmlns="fb4ed434-a93f-4d81-a7f3-fe01ed781294" xsi:nil="true"/>
    <TaxCatchAll xmlns="08844484-b724-424e-aed9-a5ba1674e18a" xsi:nil="true"/>
    <MigrationWizIdPermissionLevels xmlns="fb4ed434-a93f-4d81-a7f3-fe01ed781294" xsi:nil="true"/>
    <lcf76f155ced4ddcb4097134ff3c332f xmlns="fb4ed434-a93f-4d81-a7f3-fe01ed781294">
      <Terms xmlns="http://schemas.microsoft.com/office/infopath/2007/PartnerControls"/>
    </lcf76f155ced4ddcb4097134ff3c332f>
    <MigrationWizIdVersion xmlns="fb4ed434-a93f-4d81-a7f3-fe01ed781294" xsi:nil="true"/>
    <MigrationWizIdSecurityGroups xmlns="fb4ed434-a93f-4d81-a7f3-fe01ed781294" xsi:nil="true"/>
    <lcf76f155ced4ddcb4097134ff3c332f0 xmlns="fb4ed434-a93f-4d81-a7f3-fe01ed781294" xsi:nil="true"/>
  </documentManagement>
</p:properties>
</file>

<file path=customXml/itemProps1.xml><?xml version="1.0" encoding="utf-8"?>
<ds:datastoreItem xmlns:ds="http://schemas.openxmlformats.org/officeDocument/2006/customXml" ds:itemID="{FE8FDE95-413A-4DAF-944F-44AA0A6DC8F9}">
  <ds:schemaRefs>
    <ds:schemaRef ds:uri="http://schemas.microsoft.com/sharepoint/v3/contenttype/forms"/>
  </ds:schemaRefs>
</ds:datastoreItem>
</file>

<file path=customXml/itemProps2.xml><?xml version="1.0" encoding="utf-8"?>
<ds:datastoreItem xmlns:ds="http://schemas.openxmlformats.org/officeDocument/2006/customXml" ds:itemID="{75C90D17-6A54-4242-B3CD-3CEA1E00990E}">
  <ds:schemaRefs>
    <ds:schemaRef ds:uri="08844484-b724-424e-aed9-a5ba1674e18a"/>
    <ds:schemaRef ds:uri="fb4ed434-a93f-4d81-a7f3-fe01ed7812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7DD0ED8-D612-4455-A1B4-7626B6D69876}">
  <ds:schemaRefs>
    <ds:schemaRef ds:uri="http://purl.org/dc/elements/1.1/"/>
    <ds:schemaRef ds:uri="http://www.w3.org/XML/1998/namespace"/>
    <ds:schemaRef ds:uri="http://purl.org/dc/dcmitype/"/>
    <ds:schemaRef ds:uri="http://schemas.microsoft.com/office/infopath/2007/PartnerControls"/>
    <ds:schemaRef ds:uri="http://schemas.openxmlformats.org/package/2006/metadata/core-properties"/>
    <ds:schemaRef ds:uri="http://purl.org/dc/terms/"/>
    <ds:schemaRef ds:uri="fb4ed434-a93f-4d81-a7f3-fe01ed781294"/>
    <ds:schemaRef ds:uri="http://schemas.microsoft.com/office/2006/documentManagement/types"/>
    <ds:schemaRef ds:uri="08844484-b724-424e-aed9-a5ba1674e18a"/>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1760</TotalTime>
  <Words>747</Words>
  <Application>Microsoft Office PowerPoint</Application>
  <PresentationFormat>Custom</PresentationFormat>
  <Paragraphs>89</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Neue Haas Grotesk Text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Derek White</cp:lastModifiedBy>
  <cp:revision>486</cp:revision>
  <cp:lastPrinted>2025-08-26T21:50:57Z</cp:lastPrinted>
  <dcterms:created xsi:type="dcterms:W3CDTF">2024-12-12T10:00:01Z</dcterms:created>
  <dcterms:modified xsi:type="dcterms:W3CDTF">2025-08-28T00:07:29Z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0x0101004102EB28E6BD37429C16C3E09DD890ED</vt:lpwstr>
  </property>
  <property fmtid="{D5CDD505-2E9C-101B-9397-08002B2CF9AE}" pid="3" name="MediaServiceImageTags">
    <vt:lpwstr/>
  </property>
</Properties>
</file>