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2"/>
  </p:notesMasterIdLst>
  <p:sldIdLst>
    <p:sldId id="320" r:id="rId5"/>
    <p:sldId id="257" r:id="rId6"/>
    <p:sldId id="297" r:id="rId7"/>
    <p:sldId id="327" r:id="rId8"/>
    <p:sldId id="330" r:id="rId9"/>
    <p:sldId id="329" r:id="rId10"/>
    <p:sldId id="294" r:id="rId11"/>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592" userDrawn="1">
          <p15:clr>
            <a:srgbClr val="A4A3A4"/>
          </p15:clr>
        </p15:guide>
        <p15:guide id="2" pos="55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9D16933-FE87-86F3-24C0-8E2D1E05003C}" name="Kate Dodson (CCA)" initials="KD(" userId="S::kdodson@ipowerllc.com::5a07fec4-d635-4283-8fcf-98012f8a5da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ADFF"/>
    <a:srgbClr val="20265F"/>
    <a:srgbClr val="6B1ADC"/>
    <a:srgbClr val="E5D5FE"/>
    <a:srgbClr val="ECE6FF"/>
    <a:srgbClr val="A4D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51" autoAdjust="0"/>
    <p:restoredTop sz="94689"/>
  </p:normalViewPr>
  <p:slideViewPr>
    <p:cSldViewPr snapToGrid="0">
      <p:cViewPr varScale="1">
        <p:scale>
          <a:sx n="72" d="100"/>
          <a:sy n="72" d="100"/>
        </p:scale>
        <p:origin x="232" y="200"/>
      </p:cViewPr>
      <p:guideLst>
        <p:guide orient="horz" pos="5592"/>
        <p:guide pos="55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8/10/relationships/authors" Targe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710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2286000"/>
            <a:ext cx="10972800" cy="6172200"/>
          </a:xfrm>
          <a:prstGeom prst="rect">
            <a:avLst/>
          </a:prstGeom>
          <a:noFill/>
          <a:ln w="12700">
            <a:solidFill>
              <a:prstClr val="black"/>
            </a:solidFill>
          </a:ln>
        </p:spPr>
      </p:sp>
      <p:sp>
        <p:nvSpPr>
          <p:cNvPr id="3" name="Notes Placeholder 2"/>
          <p:cNvSpPr>
            <a:spLocks noGrp="1"/>
          </p:cNvSpPr>
          <p:nvPr>
            <p:ph type="body" idx="1"/>
          </p:nvPr>
        </p:nvSpPr>
        <p:spPr>
          <a:xfrm>
            <a:off x="1028700" y="8801100"/>
            <a:ext cx="8229600" cy="7200900"/>
          </a:xfrm>
          <a:prstGeom prst="rect">
            <a:avLst/>
          </a:prstGeom>
        </p:spPr>
        <p:txBody>
          <a:bodyPr/>
          <a:lstStyle/>
          <a:p>
            <a:r>
              <a:rPr lang="en-US"/>
              <a:t>“Proprietary and Confidential?” </a:t>
            </a:r>
          </a:p>
        </p:txBody>
      </p:sp>
    </p:spTree>
    <p:extLst>
      <p:ext uri="{BB962C8B-B14F-4D97-AF65-F5344CB8AC3E}">
        <p14:creationId xmlns:p14="http://schemas.microsoft.com/office/powerpoint/2010/main" val="378852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BE12D-5544-5AD3-ADFD-1A3FAC0EA1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179C40-BDF9-579D-F569-9E25FD754D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31E0A7-942B-D245-2BC6-43886CEBE7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B90292-7795-0033-81AA-91DA52EF49F0}"/>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878963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426C8-B82C-F690-124F-991701DC8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B8882C-896B-DC6B-1A73-35DBC6DFDB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9B4AC5-B2F5-CBDB-905D-D2151CF31F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EF5B8A2-F931-B2A0-D211-CEB4F2B9B632}"/>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227332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3A3E8-29A9-7A1C-F51A-BB432D7D19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8796FB-D685-BC46-0D7A-E0FAD4E027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FA2FA8-B6A8-EFB7-4DB0-6747A2FA69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90EAEE-ED16-3F58-C8BD-CE44F8092D9C}"/>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500667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50197-A6C1-21BC-69D5-AD386443A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DE15BE-1E5D-D669-A837-C3F14EEEFB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074296-DC96-CA91-07BF-F413E61EB8E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8206F61-21E0-FBB8-075B-9532EFB611D9}"/>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515023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83BEB-B78A-41A4-A871-32C39EE1B8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9AE7A8-EBC1-F715-9AD0-59AFB7CA01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222B9C-A8E7-ECCF-AEB7-799F6D5D9F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294A46-A9C9-69FB-4689-B84247941A9A}"/>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79625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F95EC56-AEFB-FD88-DAD3-032C8FAF368C}"/>
              </a:ext>
            </a:extLst>
          </p:cNvPr>
          <p:cNvSpPr txBox="1"/>
          <p:nvPr userDrawn="1"/>
        </p:nvSpPr>
        <p:spPr>
          <a:xfrm>
            <a:off x="16534975" y="9403347"/>
            <a:ext cx="1237677" cy="369333"/>
          </a:xfrm>
          <a:prstGeom prst="rect">
            <a:avLst/>
          </a:prstGeom>
          <a:noFill/>
        </p:spPr>
        <p:txBody>
          <a:bodyPr wrap="square" rtlCol="0">
            <a:spAutoFit/>
          </a:bodyPr>
          <a:lstStyle/>
          <a:p>
            <a:pPr algn="r"/>
            <a:fld id="{623B795A-DE3E-F144-BC99-85846F7F84F3}" type="slidenum">
              <a:rPr lang="en-US" smtClean="0">
                <a:solidFill>
                  <a:schemeClr val="bg1">
                    <a:lumMod val="65000"/>
                  </a:schemeClr>
                </a:solidFill>
              </a:rPr>
              <a:pPr algn="r"/>
              <a:t>‹#›</a:t>
            </a:fld>
            <a:endParaRPr lang="en-US">
              <a:solidFill>
                <a:schemeClr val="bg1">
                  <a:lumMod val="65000"/>
                </a:schemeClr>
              </a:solidFill>
            </a:endParaRPr>
          </a:p>
        </p:txBody>
      </p:sp>
    </p:spTree>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044950"/>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1.wdp"/><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9.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D405AD8-A39B-3B2A-1DDF-23B0A2BA5A2D}"/>
            </a:ext>
          </a:extLst>
        </p:cNvPr>
        <p:cNvGrpSpPr/>
        <p:nvPr/>
      </p:nvGrpSpPr>
      <p:grpSpPr>
        <a:xfrm>
          <a:off x="0" y="0"/>
          <a:ext cx="0" cy="0"/>
          <a:chOff x="0" y="0"/>
          <a:chExt cx="0" cy="0"/>
        </a:xfrm>
      </p:grpSpPr>
      <p:sp>
        <p:nvSpPr>
          <p:cNvPr id="3" name="Capability and Services Overview">
            <a:extLst>
              <a:ext uri="{FF2B5EF4-FFF2-40B4-BE49-F238E27FC236}">
                <a16:creationId xmlns:a16="http://schemas.microsoft.com/office/drawing/2014/main" id="{CF436111-07BB-AFA3-2900-BFA4A86C8DC6}"/>
              </a:ext>
            </a:extLst>
          </p:cNvPr>
          <p:cNvSpPr/>
          <p:nvPr/>
        </p:nvSpPr>
        <p:spPr>
          <a:xfrm>
            <a:off x="1219400" y="3397954"/>
            <a:ext cx="10238029" cy="1424756"/>
          </a:xfrm>
          <a:prstGeom prst="rect">
            <a:avLst/>
          </a:prstGeom>
          <a:noFill/>
          <a:ln/>
        </p:spPr>
        <p:txBody>
          <a:bodyPr wrap="square" lIns="0" tIns="0" rIns="0" bIns="0" rtlCol="0" anchor="t"/>
          <a:lstStyle/>
          <a:p>
            <a:r>
              <a:rPr lang="en-US" sz="6600" b="1" dirty="0">
                <a:solidFill>
                  <a:schemeClr val="bg1"/>
                </a:solidFill>
                <a:latin typeface="Neue Haas Grotesk Text Pro"/>
                <a:ea typeface="Sora Bold"/>
                <a:cs typeface="Mangal"/>
              </a:rPr>
              <a:t>CMMC </a:t>
            </a:r>
            <a:r>
              <a:rPr lang="en-US" sz="6600" b="1" dirty="0">
                <a:solidFill>
                  <a:srgbClr val="C2ADFF"/>
                </a:solidFill>
                <a:latin typeface="Neue Haas Grotesk Text Pro"/>
                <a:ea typeface="Sora Bold"/>
                <a:cs typeface="Mangal"/>
              </a:rPr>
              <a:t>Now</a:t>
            </a:r>
            <a:endParaRPr lang="en-US" sz="7200" b="1" dirty="0">
              <a:solidFill>
                <a:srgbClr val="C2ADFF"/>
              </a:solidFill>
              <a:latin typeface="Neue Haas Grotesk Text Pro"/>
              <a:ea typeface="Sora Bold"/>
              <a:cs typeface="Mangal"/>
            </a:endParaRPr>
          </a:p>
        </p:txBody>
      </p:sp>
      <p:pic>
        <p:nvPicPr>
          <p:cNvPr id="4" name="Picture 10" descr="DoD logo">
            <a:extLst>
              <a:ext uri="{FF2B5EF4-FFF2-40B4-BE49-F238E27FC236}">
                <a16:creationId xmlns:a16="http://schemas.microsoft.com/office/drawing/2014/main" id="{520B2085-A513-F543-3E19-7C5D56DAC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7960" y="7267264"/>
            <a:ext cx="1626728" cy="162446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 name="Picture 6" descr="CYBERSECURITY MATURITY MODEL CERTIFICATION (CMMC) | The AME Group">
            <a:extLst>
              <a:ext uri="{FF2B5EF4-FFF2-40B4-BE49-F238E27FC236}">
                <a16:creationId xmlns:a16="http://schemas.microsoft.com/office/drawing/2014/main" id="{E7B74A04-7583-63A3-9DCD-2218DCD8862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7059" b="96471" l="3667" r="95000">
                        <a14:foregroundMark x1="13333" y1="52941" x2="25667" y2="25882"/>
                        <a14:foregroundMark x1="25667" y1="25882" x2="17667" y2="43137"/>
                        <a14:foregroundMark x1="17667" y1="43137" x2="28333" y2="18824"/>
                        <a14:foregroundMark x1="20667" y1="26667" x2="21667" y2="27843"/>
                        <a14:foregroundMark x1="20000" y1="31373" x2="17333" y2="36078"/>
                        <a14:foregroundMark x1="32333" y1="20392" x2="48333" y2="9804"/>
                        <a14:foregroundMark x1="48333" y1="9804" x2="49333" y2="9804"/>
                        <a14:foregroundMark x1="32667" y1="14902" x2="55333" y2="10980"/>
                        <a14:foregroundMark x1="41333" y1="8627" x2="58333" y2="7451"/>
                        <a14:foregroundMark x1="58333" y1="7451" x2="58667" y2="7843"/>
                        <a14:foregroundMark x1="44667" y1="11765" x2="70000" y2="17647"/>
                        <a14:foregroundMark x1="70000" y1="17647" x2="84000" y2="38039"/>
                        <a14:foregroundMark x1="84000" y1="38039" x2="84000" y2="38431"/>
                        <a14:foregroundMark x1="83667" y1="51765" x2="80667" y2="38431"/>
                        <a14:foregroundMark x1="46667" y1="62353" x2="49000" y2="46275"/>
                        <a14:foregroundMark x1="82667" y1="71765" x2="23000" y2="72157"/>
                        <a14:foregroundMark x1="23000" y1="72157" x2="23000" y2="71765"/>
                        <a14:foregroundMark x1="67667" y1="76078" x2="84667" y2="73725"/>
                        <a14:foregroundMark x1="27667" y1="76078" x2="19333" y2="65098"/>
                        <a14:foregroundMark x1="20333" y1="75294" x2="28667" y2="74118"/>
                        <a14:foregroundMark x1="25333" y1="81176" x2="56000" y2="89020"/>
                        <a14:foregroundMark x1="56000" y1="89020" x2="70333" y2="85882"/>
                        <a14:foregroundMark x1="36000" y1="91765" x2="56333" y2="93333"/>
                        <a14:foregroundMark x1="39667" y1="72157" x2="48000" y2="50196"/>
                        <a14:foregroundMark x1="48000" y1="50196" x2="48000" y2="50196"/>
                        <a14:foregroundMark x1="51667" y1="54510" x2="45667" y2="66275"/>
                        <a14:foregroundMark x1="58000" y1="76078" x2="24000" y2="73725"/>
                        <a14:foregroundMark x1="44333" y1="95686" x2="57333" y2="96471"/>
                        <a14:foregroundMark x1="63333" y1="81569" x2="66333" y2="67843"/>
                        <a14:foregroundMark x1="86667" y1="85490" x2="88667" y2="77647"/>
                        <a14:foregroundMark x1="92000" y1="78039" x2="95000" y2="78039"/>
                        <a14:foregroundMark x1="10333" y1="84314" x2="16333" y2="76471"/>
                        <a14:foregroundMark x1="7667" y1="75686" x2="15667" y2="74510"/>
                        <a14:foregroundMark x1="3667" y1="77647" x2="9333" y2="77647"/>
                        <a14:foregroundMark x1="40667" y1="7059" x2="56333" y2="7059"/>
                      </a14:backgroundRemoval>
                    </a14:imgEffect>
                  </a14:imgLayer>
                </a14:imgProps>
              </a:ext>
              <a:ext uri="{28A0092B-C50C-407E-A947-70E740481C1C}">
                <a14:useLocalDpi xmlns:a14="http://schemas.microsoft.com/office/drawing/2010/main" val="0"/>
              </a:ext>
            </a:extLst>
          </a:blip>
          <a:srcRect/>
          <a:stretch>
            <a:fillRect/>
          </a:stretch>
        </p:blipFill>
        <p:spPr bwMode="auto">
          <a:xfrm>
            <a:off x="6052391" y="7267264"/>
            <a:ext cx="1911138" cy="162446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6" name="Picture 5" descr="A set of icons with lines and a check mark&#10;&#10;AI-generated content may be incorrect.">
            <a:extLst>
              <a:ext uri="{FF2B5EF4-FFF2-40B4-BE49-F238E27FC236}">
                <a16:creationId xmlns:a16="http://schemas.microsoft.com/office/drawing/2014/main" id="{E3AD4792-8F36-97F5-6E65-3962699563C2}"/>
              </a:ext>
            </a:extLst>
          </p:cNvPr>
          <p:cNvPicPr>
            <a:picLocks noChangeAspect="1"/>
          </p:cNvPicPr>
          <p:nvPr/>
        </p:nvPicPr>
        <p:blipFill>
          <a:blip r:embed="rId6"/>
          <a:srcRect r="58667" b="50000"/>
          <a:stretch/>
        </p:blipFill>
        <p:spPr>
          <a:xfrm>
            <a:off x="12650659" y="854094"/>
            <a:ext cx="5637341" cy="8578812"/>
          </a:xfrm>
          <a:prstGeom prst="rect">
            <a:avLst/>
          </a:prstGeom>
          <a:ln>
            <a:noFill/>
          </a:ln>
        </p:spPr>
      </p:pic>
      <p:pic>
        <p:nvPicPr>
          <p:cNvPr id="7" name="Picture 6" descr="A black and white logo&#10;&#10;AI-generated content may be incorrect.">
            <a:extLst>
              <a:ext uri="{FF2B5EF4-FFF2-40B4-BE49-F238E27FC236}">
                <a16:creationId xmlns:a16="http://schemas.microsoft.com/office/drawing/2014/main" id="{1AD19B29-F4CF-6AFA-42BC-BA6EC3BF8192}"/>
              </a:ext>
            </a:extLst>
          </p:cNvPr>
          <p:cNvPicPr>
            <a:picLocks noChangeAspect="1"/>
          </p:cNvPicPr>
          <p:nvPr/>
        </p:nvPicPr>
        <p:blipFill>
          <a:blip r:embed="rId7"/>
          <a:stretch>
            <a:fillRect/>
          </a:stretch>
        </p:blipFill>
        <p:spPr>
          <a:xfrm>
            <a:off x="3305045" y="7676147"/>
            <a:ext cx="2239283" cy="1057150"/>
          </a:xfrm>
          <a:prstGeom prst="rect">
            <a:avLst/>
          </a:prstGeom>
          <a:ln>
            <a:noFill/>
          </a:ln>
        </p:spPr>
      </p:pic>
      <p:pic>
        <p:nvPicPr>
          <p:cNvPr id="8" name="Picture 7" descr="A black and white logo&#10;&#10;AI-generated content may be incorrect.">
            <a:extLst>
              <a:ext uri="{FF2B5EF4-FFF2-40B4-BE49-F238E27FC236}">
                <a16:creationId xmlns:a16="http://schemas.microsoft.com/office/drawing/2014/main" id="{95F74E43-A926-5ECF-F687-4B89B3B68E12}"/>
              </a:ext>
            </a:extLst>
          </p:cNvPr>
          <p:cNvPicPr>
            <a:picLocks noChangeAspect="1"/>
          </p:cNvPicPr>
          <p:nvPr/>
        </p:nvPicPr>
        <p:blipFill>
          <a:blip r:embed="rId8"/>
          <a:stretch>
            <a:fillRect/>
          </a:stretch>
        </p:blipFill>
        <p:spPr>
          <a:xfrm>
            <a:off x="1150153" y="1121038"/>
            <a:ext cx="4900164" cy="1186119"/>
          </a:xfrm>
          <a:prstGeom prst="rect">
            <a:avLst/>
          </a:prstGeom>
        </p:spPr>
      </p:pic>
      <p:pic>
        <p:nvPicPr>
          <p:cNvPr id="9" name="Picture 8" descr="A blue and white logo&#10;&#10;AI-generated content may be incorrect.">
            <a:extLst>
              <a:ext uri="{FF2B5EF4-FFF2-40B4-BE49-F238E27FC236}">
                <a16:creationId xmlns:a16="http://schemas.microsoft.com/office/drawing/2014/main" id="{06224004-97BC-3B74-53CD-F5957CD4DFFC}"/>
              </a:ext>
            </a:extLst>
          </p:cNvPr>
          <p:cNvPicPr>
            <a:picLocks noChangeAspect="1"/>
          </p:cNvPicPr>
          <p:nvPr/>
        </p:nvPicPr>
        <p:blipFill>
          <a:blip r:embed="rId9"/>
          <a:stretch>
            <a:fillRect/>
          </a:stretch>
        </p:blipFill>
        <p:spPr>
          <a:xfrm>
            <a:off x="8378190" y="7269480"/>
            <a:ext cx="1657350" cy="1771650"/>
          </a:xfrm>
          <a:prstGeom prst="rect">
            <a:avLst/>
          </a:prstGeom>
          <a:ln>
            <a:noFill/>
          </a:ln>
        </p:spPr>
      </p:pic>
      <p:cxnSp>
        <p:nvCxnSpPr>
          <p:cNvPr id="10" name="Straight Arrow Connector 9">
            <a:extLst>
              <a:ext uri="{FF2B5EF4-FFF2-40B4-BE49-F238E27FC236}">
                <a16:creationId xmlns:a16="http://schemas.microsoft.com/office/drawing/2014/main" id="{9515E60F-E83D-BA44-8F0B-DDAE7C669766}"/>
              </a:ext>
            </a:extLst>
          </p:cNvPr>
          <p:cNvCxnSpPr/>
          <p:nvPr/>
        </p:nvCxnSpPr>
        <p:spPr>
          <a:xfrm>
            <a:off x="1220680" y="4760650"/>
            <a:ext cx="4361155" cy="11097"/>
          </a:xfrm>
          <a:prstGeom prst="straightConnector1">
            <a:avLst/>
          </a:prstGeom>
          <a:ln w="28575">
            <a:solidFill>
              <a:srgbClr val="C2ADFF"/>
            </a:solidFill>
          </a:ln>
        </p:spPr>
        <p:style>
          <a:lnRef idx="1">
            <a:schemeClr val="accent1"/>
          </a:lnRef>
          <a:fillRef idx="0">
            <a:schemeClr val="accent1"/>
          </a:fillRef>
          <a:effectRef idx="0">
            <a:schemeClr val="accent1"/>
          </a:effectRef>
          <a:fontRef idx="minor">
            <a:schemeClr val="tx1"/>
          </a:fontRef>
        </p:style>
      </p:cxnSp>
      <p:sp>
        <p:nvSpPr>
          <p:cNvPr id="11" name="Capability and Services Overview">
            <a:extLst>
              <a:ext uri="{FF2B5EF4-FFF2-40B4-BE49-F238E27FC236}">
                <a16:creationId xmlns:a16="http://schemas.microsoft.com/office/drawing/2014/main" id="{482AF221-BD10-42FA-22CA-F2AF63EEF9BC}"/>
              </a:ext>
            </a:extLst>
          </p:cNvPr>
          <p:cNvSpPr/>
          <p:nvPr/>
        </p:nvSpPr>
        <p:spPr>
          <a:xfrm>
            <a:off x="1219401" y="4968185"/>
            <a:ext cx="7791250" cy="1424756"/>
          </a:xfrm>
          <a:prstGeom prst="rect">
            <a:avLst/>
          </a:prstGeom>
          <a:noFill/>
          <a:ln/>
        </p:spPr>
        <p:txBody>
          <a:bodyPr wrap="square" lIns="0" tIns="0" rIns="0" bIns="0" rtlCol="0" anchor="t"/>
          <a:lstStyle/>
          <a:p>
            <a:r>
              <a:rPr lang="en-US" sz="4800" b="1" dirty="0">
                <a:solidFill>
                  <a:schemeClr val="bg1"/>
                </a:solidFill>
                <a:latin typeface="Neue Haas Grotesk Text Pro"/>
                <a:ea typeface="Sora Bold"/>
                <a:cs typeface="Mangal"/>
              </a:rPr>
              <a:t>Passing a Level 2 Assessment: What Worked, What Didn’t</a:t>
            </a:r>
            <a:endParaRPr lang="en-US" sz="4800" b="1" dirty="0">
              <a:solidFill>
                <a:srgbClr val="C2ADFF"/>
              </a:solidFill>
              <a:latin typeface="Neue Haas Grotesk Text Pro"/>
              <a:ea typeface="Sora Bold"/>
              <a:cs typeface="Mangal"/>
            </a:endParaRPr>
          </a:p>
        </p:txBody>
      </p:sp>
      <p:pic>
        <p:nvPicPr>
          <p:cNvPr id="12" name="Picture 2" descr="NIWC Atlantic Awards Information Warfare Research Project 2 To Advanced  Technology International – IWRP | Information Warfare Research Project  Consortium">
            <a:extLst>
              <a:ext uri="{FF2B5EF4-FFF2-40B4-BE49-F238E27FC236}">
                <a16:creationId xmlns:a16="http://schemas.microsoft.com/office/drawing/2014/main" id="{3B60B280-0905-BD4E-DE6E-682D31A77D9E}"/>
              </a:ext>
            </a:extLst>
          </p:cNvPr>
          <p:cNvPicPr>
            <a:picLocks noChangeAspect="1" noChangeArrowheads="1"/>
          </p:cNvPicPr>
          <p:nvPr/>
        </p:nvPicPr>
        <p:blipFill>
          <a:blip r:embed="rId10">
            <a:lum bright="70000" contrast="-70000"/>
            <a:extLst>
              <a:ext uri="{28A0092B-C50C-407E-A947-70E740481C1C}">
                <a14:useLocalDpi xmlns:a14="http://schemas.microsoft.com/office/drawing/2010/main" val="0"/>
              </a:ext>
            </a:extLst>
          </a:blip>
          <a:srcRect/>
          <a:stretch>
            <a:fillRect/>
          </a:stretch>
        </p:blipFill>
        <p:spPr bwMode="auto">
          <a:xfrm>
            <a:off x="7199442" y="966633"/>
            <a:ext cx="3897183" cy="1396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8402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chemeClr val="bg1"/>
        </a:solidFill>
        <a:effectLst/>
      </p:bgPr>
    </p:bg>
    <p:spTree>
      <p:nvGrpSpPr>
        <p:cNvPr id="1" name=""/>
        <p:cNvGrpSpPr/>
        <p:nvPr/>
      </p:nvGrpSpPr>
      <p:grpSpPr>
        <a:xfrm>
          <a:off x="0" y="0"/>
          <a:ext cx="0" cy="0"/>
          <a:chOff x="0" y="0"/>
          <a:chExt cx="0" cy="0"/>
        </a:xfrm>
      </p:grpSpPr>
      <p:pic>
        <p:nvPicPr>
          <p:cNvPr id="3" name="Picture 2" descr="A black background with a black square&#10;&#10;AI-generated content may be incorrect.">
            <a:extLst>
              <a:ext uri="{FF2B5EF4-FFF2-40B4-BE49-F238E27FC236}">
                <a16:creationId xmlns:a16="http://schemas.microsoft.com/office/drawing/2014/main" id="{7E6292DF-846D-FD0E-17CD-A9434F1C7AB2}"/>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9" name="Rectangle 8">
            <a:extLst>
              <a:ext uri="{FF2B5EF4-FFF2-40B4-BE49-F238E27FC236}">
                <a16:creationId xmlns:a16="http://schemas.microsoft.com/office/drawing/2014/main" id="{3C06337C-722C-0D52-FFE5-03A59535E90D}"/>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am">
            <a:extLst>
              <a:ext uri="{FF2B5EF4-FFF2-40B4-BE49-F238E27FC236}">
                <a16:creationId xmlns:a16="http://schemas.microsoft.com/office/drawing/2014/main" id="{7D09B7B6-FF43-CC82-0A22-2A57B9943FD5}"/>
              </a:ext>
            </a:extLst>
          </p:cNvPr>
          <p:cNvSpPr/>
          <p:nvPr/>
        </p:nvSpPr>
        <p:spPr>
          <a:xfrm>
            <a:off x="1169420" y="240126"/>
            <a:ext cx="8167085" cy="1028700"/>
          </a:xfrm>
          <a:prstGeom prst="rect">
            <a:avLst/>
          </a:prstGeom>
          <a:noFill/>
          <a:ln/>
        </p:spPr>
        <p:txBody>
          <a:bodyPr wrap="square" lIns="0" tIns="0" rIns="0" bIns="0" rtlCol="0" anchor="ctr"/>
          <a:lstStyle/>
          <a:p>
            <a:pPr>
              <a:lnSpc>
                <a:spcPts val="8100"/>
              </a:lnSpc>
            </a:pPr>
            <a:r>
              <a:rPr lang="en-US" sz="5400" b="1" dirty="0">
                <a:solidFill>
                  <a:srgbClr val="C2ADFF"/>
                </a:solidFill>
                <a:latin typeface="Neue Haas Grotesk Text Pro"/>
                <a:ea typeface="Sora SemiBold"/>
              </a:rPr>
              <a:t>Panelists</a:t>
            </a:r>
          </a:p>
        </p:txBody>
      </p:sp>
      <p:grpSp>
        <p:nvGrpSpPr>
          <p:cNvPr id="22" name="Group 21">
            <a:extLst>
              <a:ext uri="{FF2B5EF4-FFF2-40B4-BE49-F238E27FC236}">
                <a16:creationId xmlns:a16="http://schemas.microsoft.com/office/drawing/2014/main" id="{E9FC3FCB-FBA0-C7CB-C4F5-FCD9381D5C71}"/>
              </a:ext>
            </a:extLst>
          </p:cNvPr>
          <p:cNvGrpSpPr/>
          <p:nvPr/>
        </p:nvGrpSpPr>
        <p:grpSpPr>
          <a:xfrm>
            <a:off x="2276475" y="2600491"/>
            <a:ext cx="2328775" cy="2338866"/>
            <a:chOff x="904119" y="1534992"/>
            <a:chExt cx="1819450" cy="1827334"/>
          </a:xfrm>
        </p:grpSpPr>
        <p:sp>
          <p:nvSpPr>
            <p:cNvPr id="23" name="Rectangle 22">
              <a:extLst>
                <a:ext uri="{FF2B5EF4-FFF2-40B4-BE49-F238E27FC236}">
                  <a16:creationId xmlns:a16="http://schemas.microsoft.com/office/drawing/2014/main" id="{BFE72213-91AE-75FD-3804-7B6B79413530}"/>
                </a:ext>
              </a:extLst>
            </p:cNvPr>
            <p:cNvSpPr/>
            <p:nvPr/>
          </p:nvSpPr>
          <p:spPr>
            <a:xfrm>
              <a:off x="904119" y="1534992"/>
              <a:ext cx="1819450" cy="1827334"/>
            </a:xfrm>
            <a:prstGeom prst="rect">
              <a:avLst/>
            </a:prstGeom>
            <a:solidFill>
              <a:srgbClr val="6B1A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A person in a suit&#10;&#10;Description automatically generated">
              <a:extLst>
                <a:ext uri="{FF2B5EF4-FFF2-40B4-BE49-F238E27FC236}">
                  <a16:creationId xmlns:a16="http://schemas.microsoft.com/office/drawing/2014/main" id="{1AB0B7AA-B8B7-6636-93F8-225F0EA05D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0027" y="1572385"/>
              <a:ext cx="1747631" cy="1747631"/>
            </a:xfrm>
            <a:prstGeom prst="rect">
              <a:avLst/>
            </a:prstGeom>
          </p:spPr>
        </p:pic>
      </p:grpSp>
      <p:grpSp>
        <p:nvGrpSpPr>
          <p:cNvPr id="25" name="Group 24">
            <a:extLst>
              <a:ext uri="{FF2B5EF4-FFF2-40B4-BE49-F238E27FC236}">
                <a16:creationId xmlns:a16="http://schemas.microsoft.com/office/drawing/2014/main" id="{C79BAE28-573D-CE8F-8270-1AE94F66AA05}"/>
              </a:ext>
            </a:extLst>
          </p:cNvPr>
          <p:cNvGrpSpPr/>
          <p:nvPr/>
        </p:nvGrpSpPr>
        <p:grpSpPr>
          <a:xfrm>
            <a:off x="4982336" y="2922756"/>
            <a:ext cx="8514589" cy="1688041"/>
            <a:chOff x="3453704" y="1643476"/>
            <a:chExt cx="5869293" cy="1688041"/>
          </a:xfrm>
        </p:grpSpPr>
        <p:sp>
          <p:nvSpPr>
            <p:cNvPr id="26" name="TextBox 25">
              <a:extLst>
                <a:ext uri="{FF2B5EF4-FFF2-40B4-BE49-F238E27FC236}">
                  <a16:creationId xmlns:a16="http://schemas.microsoft.com/office/drawing/2014/main" id="{FFE2CFD2-1A3B-1A93-17CF-20985B53171F}"/>
                </a:ext>
              </a:extLst>
            </p:cNvPr>
            <p:cNvSpPr txBox="1"/>
            <p:nvPr/>
          </p:nvSpPr>
          <p:spPr>
            <a:xfrm>
              <a:off x="3453705" y="1643476"/>
              <a:ext cx="5869292" cy="369332"/>
            </a:xfrm>
            <a:prstGeom prst="rect">
              <a:avLst/>
            </a:prstGeom>
            <a:noFill/>
          </p:spPr>
          <p:txBody>
            <a:bodyPr wrap="square" rtlCol="0">
              <a:spAutoFit/>
            </a:bodyPr>
            <a:lstStyle/>
            <a:p>
              <a:r>
                <a:rPr lang="en-US" b="1" dirty="0">
                  <a:solidFill>
                    <a:srgbClr val="6B1ADC"/>
                  </a:solidFill>
                  <a:latin typeface="Neue Haas Grotesk Text Pro" panose="020B0504020202020204" pitchFamily="34" charset="0"/>
                  <a:cs typeface="Codec Pro" panose="00000500000000000000" pitchFamily="2" charset="0"/>
                </a:rPr>
                <a:t>Derek White </a:t>
              </a:r>
              <a:r>
                <a:rPr lang="en-US" b="1" dirty="0">
                  <a:latin typeface="Neue Haas Grotesk Text Pro" panose="020B0504020202020204" pitchFamily="34" charset="0"/>
                  <a:cs typeface="Codec Pro" panose="00000500000000000000" pitchFamily="2" charset="0"/>
                </a:rPr>
                <a:t>|</a:t>
              </a:r>
              <a:r>
                <a:rPr lang="en-US" b="1" dirty="0">
                  <a:solidFill>
                    <a:srgbClr val="6B1ADC"/>
                  </a:solidFill>
                  <a:latin typeface="Neue Haas Grotesk Text Pro" panose="020B0504020202020204" pitchFamily="34" charset="0"/>
                  <a:cs typeface="Codec Pro" panose="00000500000000000000" pitchFamily="2" charset="0"/>
                </a:rPr>
                <a:t> Chief Operating Officer &amp; Co-Founder</a:t>
              </a:r>
            </a:p>
          </p:txBody>
        </p:sp>
        <p:sp>
          <p:nvSpPr>
            <p:cNvPr id="28" name="TextBox 27">
              <a:extLst>
                <a:ext uri="{FF2B5EF4-FFF2-40B4-BE49-F238E27FC236}">
                  <a16:creationId xmlns:a16="http://schemas.microsoft.com/office/drawing/2014/main" id="{7042DD5C-EA1F-4C78-1214-1C4ECC63C1AE}"/>
                </a:ext>
              </a:extLst>
            </p:cNvPr>
            <p:cNvSpPr txBox="1"/>
            <p:nvPr/>
          </p:nvSpPr>
          <p:spPr>
            <a:xfrm>
              <a:off x="3453704" y="1946522"/>
              <a:ext cx="5869291" cy="1384995"/>
            </a:xfrm>
            <a:prstGeom prst="rect">
              <a:avLst/>
            </a:prstGeom>
            <a:noFill/>
          </p:spPr>
          <p:txBody>
            <a:bodyPr wrap="square" lIns="91440" tIns="45720" rIns="91440" bIns="45720" anchor="t">
              <a:spAutoFit/>
            </a:bodyPr>
            <a:lstStyle/>
            <a:p>
              <a:r>
                <a:rPr lang="en-US" sz="1400" dirty="0">
                  <a:latin typeface="Neue Haas Grotesk Text Pro" panose="020B0504020202020204" pitchFamily="34" charset="0"/>
                  <a:cs typeface="Codec Pro" panose="00000500000000000000" pitchFamily="2" charset="0"/>
                </a:rPr>
                <a:t>When Beryllium InfoSec was founded in 2018, Derek White and his team set out to help the Defense Supply Chain overcome resource constraints with practical, affordable cybersecurity solutions. Beryllium’s core product offering, the Cuick Trac Managed Enclave, solves that problem. Building on that mission, Derek brings deep expertise in CUI programs and compliance, guiding contractors through NIST SP 800-171, DFARS, and CMMC requirements. Together, they drive outcomes that make security achievable and sustainable across the Defense Industrial Base.</a:t>
              </a:r>
            </a:p>
          </p:txBody>
        </p:sp>
      </p:grpSp>
      <p:sp>
        <p:nvSpPr>
          <p:cNvPr id="30" name="Rectangle 29">
            <a:extLst>
              <a:ext uri="{FF2B5EF4-FFF2-40B4-BE49-F238E27FC236}">
                <a16:creationId xmlns:a16="http://schemas.microsoft.com/office/drawing/2014/main" id="{A1FDB742-8105-831D-D20B-8B2EAC033171}"/>
              </a:ext>
            </a:extLst>
          </p:cNvPr>
          <p:cNvSpPr/>
          <p:nvPr/>
        </p:nvSpPr>
        <p:spPr>
          <a:xfrm>
            <a:off x="2276475" y="5545674"/>
            <a:ext cx="2328775" cy="2338866"/>
          </a:xfrm>
          <a:prstGeom prst="rect">
            <a:avLst/>
          </a:prstGeom>
          <a:solidFill>
            <a:srgbClr val="6B1A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5" name="Group 34">
            <a:extLst>
              <a:ext uri="{FF2B5EF4-FFF2-40B4-BE49-F238E27FC236}">
                <a16:creationId xmlns:a16="http://schemas.microsoft.com/office/drawing/2014/main" id="{4813A772-3A26-FD0D-0496-FF7B225445E5}"/>
              </a:ext>
            </a:extLst>
          </p:cNvPr>
          <p:cNvGrpSpPr/>
          <p:nvPr/>
        </p:nvGrpSpPr>
        <p:grpSpPr>
          <a:xfrm>
            <a:off x="4982336" y="5863956"/>
            <a:ext cx="8204348" cy="1908215"/>
            <a:chOff x="3453705" y="4119976"/>
            <a:chExt cx="4650974" cy="1908215"/>
          </a:xfrm>
        </p:grpSpPr>
        <p:sp>
          <p:nvSpPr>
            <p:cNvPr id="36" name="TextBox 35">
              <a:extLst>
                <a:ext uri="{FF2B5EF4-FFF2-40B4-BE49-F238E27FC236}">
                  <a16:creationId xmlns:a16="http://schemas.microsoft.com/office/drawing/2014/main" id="{DFA88287-C53C-F1D1-B29C-AB018DEC3024}"/>
                </a:ext>
              </a:extLst>
            </p:cNvPr>
            <p:cNvSpPr txBox="1"/>
            <p:nvPr/>
          </p:nvSpPr>
          <p:spPr>
            <a:xfrm>
              <a:off x="3453706" y="4119976"/>
              <a:ext cx="4271070" cy="369332"/>
            </a:xfrm>
            <a:prstGeom prst="rect">
              <a:avLst/>
            </a:prstGeom>
            <a:noFill/>
          </p:spPr>
          <p:txBody>
            <a:bodyPr wrap="square" lIns="91440" tIns="45720" rIns="91440" bIns="45720" rtlCol="0" anchor="t">
              <a:spAutoFit/>
            </a:bodyPr>
            <a:lstStyle/>
            <a:p>
              <a:r>
                <a:rPr lang="en-US" b="1" dirty="0">
                  <a:solidFill>
                    <a:srgbClr val="6B1ADC"/>
                  </a:solidFill>
                  <a:latin typeface="Neue Haas Grotesk Text Pro" panose="020B0504020202020204" pitchFamily="34" charset="0"/>
                  <a:cs typeface="Codec Pro" panose="00000500000000000000" pitchFamily="2" charset="0"/>
                </a:rPr>
                <a:t>Katie Dodson </a:t>
              </a:r>
              <a:r>
                <a:rPr lang="en-US" b="1" dirty="0">
                  <a:latin typeface="Neue Haas Grotesk Text Pro" panose="020B0504020202020204" pitchFamily="34" charset="0"/>
                  <a:cs typeface="Codec Pro" panose="00000500000000000000" pitchFamily="2" charset="0"/>
                </a:rPr>
                <a:t>|</a:t>
              </a:r>
              <a:r>
                <a:rPr lang="en-US" b="1" dirty="0">
                  <a:solidFill>
                    <a:srgbClr val="6B1ADC"/>
                  </a:solidFill>
                  <a:latin typeface="Neue Haas Grotesk Text Pro" panose="020B0504020202020204" pitchFamily="34" charset="0"/>
                  <a:cs typeface="Codec Pro" panose="00000500000000000000" pitchFamily="2" charset="0"/>
                </a:rPr>
                <a:t> President</a:t>
              </a:r>
            </a:p>
          </p:txBody>
        </p:sp>
        <p:sp>
          <p:nvSpPr>
            <p:cNvPr id="37" name="TextBox 36">
              <a:extLst>
                <a:ext uri="{FF2B5EF4-FFF2-40B4-BE49-F238E27FC236}">
                  <a16:creationId xmlns:a16="http://schemas.microsoft.com/office/drawing/2014/main" id="{EF46D881-7860-03FA-1C20-037090AA9365}"/>
                </a:ext>
              </a:extLst>
            </p:cNvPr>
            <p:cNvSpPr txBox="1"/>
            <p:nvPr/>
          </p:nvSpPr>
          <p:spPr>
            <a:xfrm>
              <a:off x="3453705" y="4427753"/>
              <a:ext cx="4650974" cy="1600438"/>
            </a:xfrm>
            <a:prstGeom prst="rect">
              <a:avLst/>
            </a:prstGeom>
            <a:noFill/>
          </p:spPr>
          <p:txBody>
            <a:bodyPr wrap="square" lIns="91440" tIns="45720" rIns="91440" bIns="45720" anchor="t">
              <a:spAutoFit/>
            </a:bodyPr>
            <a:lstStyle/>
            <a:p>
              <a:r>
                <a:rPr lang="en-US" sz="1400" dirty="0">
                  <a:latin typeface="Neue Haas Grotesk Text Pro" panose="020B0504020202020204" pitchFamily="34" charset="0"/>
                  <a:ea typeface="+mn-lt"/>
                  <a:cs typeface="Codec Pro" panose="00000500000000000000" pitchFamily="2" charset="0"/>
                </a:rPr>
                <a:t>Katie is a cybersecurity leader with over a decade of experience in risk management, compliance, and cyber threat intelligence across both public and private sectors. She has worked with Fortune 500 companies as well as the Department of Defense, including the Air Force, HHS, and the Defense Cyber Crime Center. A CISSP and Lead CMMC Certified Assessor (CCA), she specializes in safeguarding defense contractor network and government data through effective security controls and compliance programs. Katie is dedicated to helping organizations navigate complex cyber risks with confidence.</a:t>
              </a:r>
              <a:endParaRPr lang="en-US" dirty="0">
                <a:latin typeface="Neue Haas Grotesk Text Pro" panose="020B0504020202020204" pitchFamily="34" charset="0"/>
                <a:cs typeface="Codec Pro" panose="00000500000000000000" pitchFamily="2" charset="0"/>
              </a:endParaRPr>
            </a:p>
          </p:txBody>
        </p:sp>
      </p:grpSp>
      <p:pic>
        <p:nvPicPr>
          <p:cNvPr id="6" name="Picture 5" descr="A person wearing glasses and a black shirt&#10;&#10;AI-generated content may be incorrect.">
            <a:extLst>
              <a:ext uri="{FF2B5EF4-FFF2-40B4-BE49-F238E27FC236}">
                <a16:creationId xmlns:a16="http://schemas.microsoft.com/office/drawing/2014/main" id="{E2B224B2-D5A6-43FE-E00B-5C3E6E3EB1D0}"/>
              </a:ext>
            </a:extLst>
          </p:cNvPr>
          <p:cNvPicPr>
            <a:picLocks noChangeAspect="1"/>
          </p:cNvPicPr>
          <p:nvPr/>
        </p:nvPicPr>
        <p:blipFill>
          <a:blip r:embed="rId5"/>
          <a:stretch>
            <a:fillRect/>
          </a:stretch>
        </p:blipFill>
        <p:spPr>
          <a:xfrm>
            <a:off x="2322434" y="5595398"/>
            <a:ext cx="2236852" cy="2236852"/>
          </a:xfrm>
          <a:prstGeom prst="rect">
            <a:avLst/>
          </a:prstGeom>
        </p:spPr>
      </p:pic>
      <p:pic>
        <p:nvPicPr>
          <p:cNvPr id="4" name="Picture 3" descr="A black background with white text&#10;&#10;AI-generated content may be incorrect.">
            <a:extLst>
              <a:ext uri="{FF2B5EF4-FFF2-40B4-BE49-F238E27FC236}">
                <a16:creationId xmlns:a16="http://schemas.microsoft.com/office/drawing/2014/main" id="{4D4D41AB-499A-9D03-5CD1-24F82602BF05}"/>
              </a:ext>
            </a:extLst>
          </p:cNvPr>
          <p:cNvPicPr>
            <a:picLocks noChangeAspect="1"/>
          </p:cNvPicPr>
          <p:nvPr/>
        </p:nvPicPr>
        <p:blipFill>
          <a:blip r:embed="rId6"/>
          <a:stretch>
            <a:fillRect/>
          </a:stretch>
        </p:blipFill>
        <p:spPr>
          <a:xfrm>
            <a:off x="3783760" y="8658625"/>
            <a:ext cx="3731465" cy="1552289"/>
          </a:xfrm>
          <a:prstGeom prst="rect">
            <a:avLst/>
          </a:prstGeom>
        </p:spPr>
      </p:pic>
      <p:pic>
        <p:nvPicPr>
          <p:cNvPr id="7" name="Picture 6" descr="A logo with black text&#10;&#10;AI-generated content may be incorrect.">
            <a:extLst>
              <a:ext uri="{FF2B5EF4-FFF2-40B4-BE49-F238E27FC236}">
                <a16:creationId xmlns:a16="http://schemas.microsoft.com/office/drawing/2014/main" id="{303F11A4-5B63-5D3C-5038-E6C5FFCCBD0B}"/>
              </a:ext>
            </a:extLst>
          </p:cNvPr>
          <p:cNvPicPr>
            <a:picLocks noChangeAspect="1"/>
          </p:cNvPicPr>
          <p:nvPr/>
        </p:nvPicPr>
        <p:blipFill>
          <a:blip r:embed="rId7"/>
          <a:stretch>
            <a:fillRect/>
          </a:stretch>
        </p:blipFill>
        <p:spPr>
          <a:xfrm>
            <a:off x="7515225" y="8836358"/>
            <a:ext cx="2114550" cy="1140976"/>
          </a:xfrm>
          <a:prstGeom prst="rect">
            <a:avLst/>
          </a:prstGeom>
        </p:spPr>
      </p:pic>
      <p:pic>
        <p:nvPicPr>
          <p:cNvPr id="5" name="Picture 4" descr="A logo on a black background&#10;&#10;AI-generated content may be incorrect.">
            <a:extLst>
              <a:ext uri="{FF2B5EF4-FFF2-40B4-BE49-F238E27FC236}">
                <a16:creationId xmlns:a16="http://schemas.microsoft.com/office/drawing/2014/main" id="{DE03B38E-347F-F7A0-4303-B6A4A845B19A}"/>
              </a:ext>
            </a:extLst>
          </p:cNvPr>
          <p:cNvPicPr>
            <a:picLocks noChangeAspect="1"/>
          </p:cNvPicPr>
          <p:nvPr/>
        </p:nvPicPr>
        <p:blipFill>
          <a:blip r:embed="rId8"/>
          <a:stretch>
            <a:fillRect/>
          </a:stretch>
        </p:blipFill>
        <p:spPr>
          <a:xfrm>
            <a:off x="13499470" y="5227623"/>
            <a:ext cx="4218168" cy="2972402"/>
          </a:xfrm>
          <a:prstGeom prst="rect">
            <a:avLst/>
          </a:prstGeom>
        </p:spPr>
      </p:pic>
      <p:pic>
        <p:nvPicPr>
          <p:cNvPr id="12" name="Picture 11" descr="A logo for a quick trade&#10;&#10;AI-generated content may be incorrect.">
            <a:extLst>
              <a:ext uri="{FF2B5EF4-FFF2-40B4-BE49-F238E27FC236}">
                <a16:creationId xmlns:a16="http://schemas.microsoft.com/office/drawing/2014/main" id="{88E54063-7166-0DCB-9F2F-CDFE65BF5694}"/>
              </a:ext>
            </a:extLst>
          </p:cNvPr>
          <p:cNvPicPr>
            <a:picLocks noChangeAspect="1"/>
          </p:cNvPicPr>
          <p:nvPr/>
        </p:nvPicPr>
        <p:blipFill>
          <a:blip r:embed="rId9"/>
          <a:stretch>
            <a:fillRect/>
          </a:stretch>
        </p:blipFill>
        <p:spPr>
          <a:xfrm>
            <a:off x="14528099" y="3081441"/>
            <a:ext cx="2164183" cy="152935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DA08FC-EE05-D7D2-D87F-693F6E707DF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D882E52-E7DC-7700-9CE7-5CB062D8D1E7}"/>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D3BA9576-2074-DD37-695E-0F869BFB067F}"/>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Current </a:t>
            </a:r>
            <a:r>
              <a:rPr lang="en-US" sz="5400" b="1" dirty="0">
                <a:solidFill>
                  <a:srgbClr val="C2ADFF"/>
                </a:solidFill>
                <a:latin typeface="Neue Haas Grotesk Text Pro"/>
                <a:ea typeface="Sora SemiBold"/>
              </a:rPr>
              <a:t>CMMC Timeline</a:t>
            </a:r>
          </a:p>
        </p:txBody>
      </p:sp>
      <p:pic>
        <p:nvPicPr>
          <p:cNvPr id="26" name="Picture 25" descr="A black background with a black square&#10;&#10;AI-generated content may be incorrect.">
            <a:extLst>
              <a:ext uri="{FF2B5EF4-FFF2-40B4-BE49-F238E27FC236}">
                <a16:creationId xmlns:a16="http://schemas.microsoft.com/office/drawing/2014/main" id="{8A97D487-95E0-D4AF-0AFE-E8FCF4C4A7D0}"/>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2" name="A brief description here about what your team goal is and what youre working towards">
            <a:extLst>
              <a:ext uri="{FF2B5EF4-FFF2-40B4-BE49-F238E27FC236}">
                <a16:creationId xmlns:a16="http://schemas.microsoft.com/office/drawing/2014/main" id="{6AD0B93A-A8BF-8682-EF8E-A5B809F39E63}"/>
              </a:ext>
            </a:extLst>
          </p:cNvPr>
          <p:cNvSpPr/>
          <p:nvPr/>
        </p:nvSpPr>
        <p:spPr>
          <a:xfrm>
            <a:off x="1173497" y="2121384"/>
            <a:ext cx="12858229" cy="448189"/>
          </a:xfrm>
          <a:prstGeom prst="rect">
            <a:avLst/>
          </a:prstGeom>
          <a:noFill/>
          <a:ln/>
        </p:spPr>
        <p:txBody>
          <a:bodyPr wrap="square" lIns="0" tIns="0" rIns="0" bIns="0" rtlCol="0" anchor="t" anchorCtr="0"/>
          <a:lstStyle/>
          <a:p>
            <a:pPr>
              <a:lnSpc>
                <a:spcPct val="90000"/>
              </a:lnSpc>
            </a:pPr>
            <a:r>
              <a:rPr lang="en-US" sz="3600" b="1" dirty="0">
                <a:latin typeface="Neue Haas Grotesk Text Pro"/>
                <a:cs typeface="Sora SemiBold" pitchFamily="2" charset="0"/>
              </a:rPr>
              <a:t>Recap: </a:t>
            </a:r>
            <a:r>
              <a:rPr lang="en-US" sz="3600" b="1" dirty="0" err="1">
                <a:latin typeface="Neue Haas Grotesk Text Pro"/>
                <a:cs typeface="Sora SemiBold" pitchFamily="2" charset="0"/>
              </a:rPr>
              <a:t>Phase-</a:t>
            </a:r>
            <a:r>
              <a:rPr lang="en-US" sz="3600" b="1" dirty="0" err="1">
                <a:solidFill>
                  <a:srgbClr val="6B1ADC"/>
                </a:solidFill>
                <a:latin typeface="Neue Haas Grotesk Text Pro"/>
                <a:cs typeface="Sora SemiBold" pitchFamily="2" charset="0"/>
              </a:rPr>
              <a:t>IN</a:t>
            </a:r>
            <a:r>
              <a:rPr lang="en-US" sz="3600" b="1" dirty="0">
                <a:latin typeface="Neue Haas Grotesk Text Pro"/>
                <a:cs typeface="Sora SemiBold" pitchFamily="2" charset="0"/>
              </a:rPr>
              <a:t> Implementation Plan</a:t>
            </a:r>
          </a:p>
        </p:txBody>
      </p:sp>
      <p:pic>
        <p:nvPicPr>
          <p:cNvPr id="1026" name="Picture 2">
            <a:extLst>
              <a:ext uri="{FF2B5EF4-FFF2-40B4-BE49-F238E27FC236}">
                <a16:creationId xmlns:a16="http://schemas.microsoft.com/office/drawing/2014/main" id="{C23CDB80-7FA8-508A-7124-A89D73B298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8516" y="2945427"/>
            <a:ext cx="10144832" cy="5836530"/>
          </a:xfrm>
          <a:prstGeom prst="rect">
            <a:avLst/>
          </a:prstGeom>
          <a:noFill/>
          <a:ln w="28575">
            <a:solidFill>
              <a:srgbClr val="20265F"/>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1" name="Rounded Rectangle 10">
            <a:extLst>
              <a:ext uri="{FF2B5EF4-FFF2-40B4-BE49-F238E27FC236}">
                <a16:creationId xmlns:a16="http://schemas.microsoft.com/office/drawing/2014/main" id="{F2039661-CC57-AF6F-A57E-0E4BBD4446A4}"/>
              </a:ext>
            </a:extLst>
          </p:cNvPr>
          <p:cNvSpPr/>
          <p:nvPr/>
        </p:nvSpPr>
        <p:spPr>
          <a:xfrm>
            <a:off x="5413974" y="8048526"/>
            <a:ext cx="8836183" cy="579421"/>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7DA61BF-8042-B97C-206F-4EF2CE7B2366}"/>
              </a:ext>
            </a:extLst>
          </p:cNvPr>
          <p:cNvSpPr/>
          <p:nvPr/>
        </p:nvSpPr>
        <p:spPr>
          <a:xfrm>
            <a:off x="5582570" y="3697446"/>
            <a:ext cx="1991763" cy="237200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DC005EDF-6F9D-854C-D836-D4758A050FDD}"/>
              </a:ext>
            </a:extLst>
          </p:cNvPr>
          <p:cNvCxnSpPr>
            <a:cxnSpLocks/>
          </p:cNvCxnSpPr>
          <p:nvPr/>
        </p:nvCxnSpPr>
        <p:spPr>
          <a:xfrm>
            <a:off x="3965969" y="3872273"/>
            <a:ext cx="1549472" cy="208486"/>
          </a:xfrm>
          <a:prstGeom prst="straightConnector1">
            <a:avLst/>
          </a:prstGeom>
          <a:ln w="76200">
            <a:solidFill>
              <a:srgbClr val="6B1ADC"/>
            </a:solidFill>
            <a:tailEnd type="triangle"/>
          </a:ln>
        </p:spPr>
        <p:style>
          <a:lnRef idx="1">
            <a:schemeClr val="accent1"/>
          </a:lnRef>
          <a:fillRef idx="0">
            <a:schemeClr val="accent1"/>
          </a:fillRef>
          <a:effectRef idx="0">
            <a:schemeClr val="accent1"/>
          </a:effectRef>
          <a:fontRef idx="minor">
            <a:schemeClr val="tx1"/>
          </a:fontRef>
        </p:style>
      </p:cxnSp>
      <p:pic>
        <p:nvPicPr>
          <p:cNvPr id="15" name="Graphic 14" descr="Route (Two Pins With A Path) outline">
            <a:extLst>
              <a:ext uri="{FF2B5EF4-FFF2-40B4-BE49-F238E27FC236}">
                <a16:creationId xmlns:a16="http://schemas.microsoft.com/office/drawing/2014/main" id="{3554044F-1CE6-5B0D-6059-C5299C26FF9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876626" y="2715396"/>
            <a:ext cx="2664752" cy="2664752"/>
          </a:xfrm>
          <a:prstGeom prst="rect">
            <a:avLst/>
          </a:prstGeom>
        </p:spPr>
      </p:pic>
      <p:sp>
        <p:nvSpPr>
          <p:cNvPr id="16" name="TextBox 15">
            <a:extLst>
              <a:ext uri="{FF2B5EF4-FFF2-40B4-BE49-F238E27FC236}">
                <a16:creationId xmlns:a16="http://schemas.microsoft.com/office/drawing/2014/main" id="{1245BCD9-C45C-C125-1FE4-2FD5CB7E76E1}"/>
              </a:ext>
            </a:extLst>
          </p:cNvPr>
          <p:cNvSpPr txBox="1"/>
          <p:nvPr/>
        </p:nvSpPr>
        <p:spPr>
          <a:xfrm>
            <a:off x="2473755" y="3462095"/>
            <a:ext cx="2266950" cy="307777"/>
          </a:xfrm>
          <a:prstGeom prst="rect">
            <a:avLst/>
          </a:prstGeom>
          <a:noFill/>
        </p:spPr>
        <p:txBody>
          <a:bodyPr wrap="square" rtlCol="0">
            <a:spAutoFit/>
          </a:bodyPr>
          <a:lstStyle/>
          <a:p>
            <a:pPr algn="ctr"/>
            <a:r>
              <a:rPr lang="en-US" sz="1400" b="1" dirty="0">
                <a:solidFill>
                  <a:srgbClr val="6B1ADC"/>
                </a:solidFill>
                <a:latin typeface="Neue Haas Grotesk Text Pro" panose="020B0504020202020204" pitchFamily="34" charset="0"/>
              </a:rPr>
              <a:t>We are (almost) here</a:t>
            </a:r>
          </a:p>
        </p:txBody>
      </p:sp>
      <p:sp>
        <p:nvSpPr>
          <p:cNvPr id="17" name="TextBox 16">
            <a:extLst>
              <a:ext uri="{FF2B5EF4-FFF2-40B4-BE49-F238E27FC236}">
                <a16:creationId xmlns:a16="http://schemas.microsoft.com/office/drawing/2014/main" id="{E75766DD-13B8-7714-02AD-91B0F756BD9A}"/>
              </a:ext>
            </a:extLst>
          </p:cNvPr>
          <p:cNvSpPr txBox="1"/>
          <p:nvPr/>
        </p:nvSpPr>
        <p:spPr>
          <a:xfrm>
            <a:off x="688106" y="6512651"/>
            <a:ext cx="2853272" cy="523220"/>
          </a:xfrm>
          <a:prstGeom prst="rect">
            <a:avLst/>
          </a:prstGeom>
          <a:noFill/>
        </p:spPr>
        <p:txBody>
          <a:bodyPr wrap="square" rtlCol="0">
            <a:spAutoFit/>
          </a:bodyPr>
          <a:lstStyle/>
          <a:p>
            <a:pPr algn="ctr"/>
            <a:r>
              <a:rPr lang="en-US" sz="1400" b="1" dirty="0">
                <a:latin typeface="Neue Haas Grotesk Text Pro" panose="020B0504020202020204" pitchFamily="34" charset="0"/>
              </a:rPr>
              <a:t>Important to note:</a:t>
            </a:r>
          </a:p>
          <a:p>
            <a:pPr algn="ctr"/>
            <a:r>
              <a:rPr lang="en-US" sz="1400" b="1" dirty="0">
                <a:solidFill>
                  <a:srgbClr val="6B1ADC"/>
                </a:solidFill>
                <a:latin typeface="Neue Haas Grotesk Text Pro" panose="020B0504020202020204" pitchFamily="34" charset="0"/>
              </a:rPr>
              <a:t>“Self-Assessment” vs C3PAO</a:t>
            </a:r>
          </a:p>
        </p:txBody>
      </p:sp>
      <p:cxnSp>
        <p:nvCxnSpPr>
          <p:cNvPr id="18" name="Straight Arrow Connector 17">
            <a:extLst>
              <a:ext uri="{FF2B5EF4-FFF2-40B4-BE49-F238E27FC236}">
                <a16:creationId xmlns:a16="http://schemas.microsoft.com/office/drawing/2014/main" id="{A7BB5E9C-A1C6-95D5-CFFA-9CA68047E2E6}"/>
              </a:ext>
            </a:extLst>
          </p:cNvPr>
          <p:cNvCxnSpPr>
            <a:cxnSpLocks/>
          </p:cNvCxnSpPr>
          <p:nvPr/>
        </p:nvCxnSpPr>
        <p:spPr>
          <a:xfrm flipV="1">
            <a:off x="2935518" y="5213262"/>
            <a:ext cx="2579923" cy="1300861"/>
          </a:xfrm>
          <a:prstGeom prst="straightConnector1">
            <a:avLst/>
          </a:prstGeom>
          <a:ln w="76200">
            <a:solidFill>
              <a:srgbClr val="6B1ADC"/>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descr="A black background with white text&#10;&#10;AI-generated content may be incorrect.">
            <a:extLst>
              <a:ext uri="{FF2B5EF4-FFF2-40B4-BE49-F238E27FC236}">
                <a16:creationId xmlns:a16="http://schemas.microsoft.com/office/drawing/2014/main" id="{A9940068-458C-32D9-3D50-1C8E687C9A6D}"/>
              </a:ext>
            </a:extLst>
          </p:cNvPr>
          <p:cNvPicPr>
            <a:picLocks noChangeAspect="1"/>
          </p:cNvPicPr>
          <p:nvPr/>
        </p:nvPicPr>
        <p:blipFill>
          <a:blip r:embed="rId7"/>
          <a:stretch>
            <a:fillRect/>
          </a:stretch>
        </p:blipFill>
        <p:spPr>
          <a:xfrm>
            <a:off x="3783760" y="8658625"/>
            <a:ext cx="3731465" cy="1552289"/>
          </a:xfrm>
          <a:prstGeom prst="rect">
            <a:avLst/>
          </a:prstGeom>
        </p:spPr>
      </p:pic>
      <p:pic>
        <p:nvPicPr>
          <p:cNvPr id="5" name="Picture 4" descr="A logo with black text&#10;&#10;AI-generated content may be incorrect.">
            <a:extLst>
              <a:ext uri="{FF2B5EF4-FFF2-40B4-BE49-F238E27FC236}">
                <a16:creationId xmlns:a16="http://schemas.microsoft.com/office/drawing/2014/main" id="{50222CE6-4856-2396-3636-1ACAE7280D42}"/>
              </a:ext>
            </a:extLst>
          </p:cNvPr>
          <p:cNvPicPr>
            <a:picLocks noChangeAspect="1"/>
          </p:cNvPicPr>
          <p:nvPr/>
        </p:nvPicPr>
        <p:blipFill>
          <a:blip r:embed="rId8"/>
          <a:stretch>
            <a:fillRect/>
          </a:stretch>
        </p:blipFill>
        <p:spPr>
          <a:xfrm>
            <a:off x="7515225" y="8836358"/>
            <a:ext cx="2114550" cy="1140976"/>
          </a:xfrm>
          <a:prstGeom prst="rect">
            <a:avLst/>
          </a:prstGeom>
        </p:spPr>
      </p:pic>
    </p:spTree>
    <p:extLst>
      <p:ext uri="{BB962C8B-B14F-4D97-AF65-F5344CB8AC3E}">
        <p14:creationId xmlns:p14="http://schemas.microsoft.com/office/powerpoint/2010/main" val="550274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6F67B8-954D-8535-5A20-412EE4DCB4D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7FEFDF5-5B4C-901B-51C2-D074BC50F761}"/>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0DB8574C-04EB-65EB-AD7B-F79B0E96A283}"/>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CMMC Level 2 Assessments: </a:t>
            </a:r>
            <a:r>
              <a:rPr lang="en-US" sz="5400" b="1" dirty="0">
                <a:solidFill>
                  <a:srgbClr val="C2ADFF"/>
                </a:solidFill>
                <a:latin typeface="Neue Haas Grotesk Text Pro"/>
                <a:ea typeface="Sora SemiBold"/>
              </a:rPr>
              <a:t>FAQs</a:t>
            </a:r>
          </a:p>
        </p:txBody>
      </p:sp>
      <p:pic>
        <p:nvPicPr>
          <p:cNvPr id="26" name="Picture 25" descr="A black background with a black square&#10;&#10;AI-generated content may be incorrect.">
            <a:extLst>
              <a:ext uri="{FF2B5EF4-FFF2-40B4-BE49-F238E27FC236}">
                <a16:creationId xmlns:a16="http://schemas.microsoft.com/office/drawing/2014/main" id="{AA22A181-D93A-EC98-72AD-C173D509F93E}"/>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3" name="TextBox 2">
            <a:extLst>
              <a:ext uri="{FF2B5EF4-FFF2-40B4-BE49-F238E27FC236}">
                <a16:creationId xmlns:a16="http://schemas.microsoft.com/office/drawing/2014/main" id="{8128D35D-DA44-80CF-A212-0CF106CA8FA1}"/>
              </a:ext>
            </a:extLst>
          </p:cNvPr>
          <p:cNvSpPr txBox="1"/>
          <p:nvPr/>
        </p:nvSpPr>
        <p:spPr>
          <a:xfrm>
            <a:off x="645319" y="2127889"/>
            <a:ext cx="7698190" cy="830997"/>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How long does a typical level 2 assessment take from start to finish?</a:t>
            </a:r>
            <a:endParaRPr lang="en-US" sz="2000" dirty="0">
              <a:solidFill>
                <a:srgbClr val="002060"/>
              </a:solidFill>
              <a:latin typeface="Neue Haas Grotesk Text Pro" panose="020B0504020202020204" pitchFamily="34" charset="0"/>
              <a:cs typeface="Codec Pro" panose="00000500000000000000" pitchFamily="2" charset="0"/>
            </a:endParaRPr>
          </a:p>
        </p:txBody>
      </p:sp>
      <p:sp>
        <p:nvSpPr>
          <p:cNvPr id="5" name="TextBox 4">
            <a:extLst>
              <a:ext uri="{FF2B5EF4-FFF2-40B4-BE49-F238E27FC236}">
                <a16:creationId xmlns:a16="http://schemas.microsoft.com/office/drawing/2014/main" id="{0BC0DA2C-0A60-1587-7490-A44055F75388}"/>
              </a:ext>
            </a:extLst>
          </p:cNvPr>
          <p:cNvSpPr txBox="1"/>
          <p:nvPr/>
        </p:nvSpPr>
        <p:spPr>
          <a:xfrm>
            <a:off x="645318" y="3416328"/>
            <a:ext cx="8746900" cy="461665"/>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What kind of evidence do assessors expect to see?</a:t>
            </a:r>
            <a:endParaRPr lang="en-US" sz="2000" dirty="0">
              <a:solidFill>
                <a:srgbClr val="002060"/>
              </a:solidFill>
              <a:latin typeface="Neue Haas Grotesk Text Pro" panose="020B0504020202020204" pitchFamily="34" charset="0"/>
              <a:cs typeface="Codec Pro" panose="00000500000000000000" pitchFamily="2" charset="0"/>
            </a:endParaRPr>
          </a:p>
        </p:txBody>
      </p:sp>
      <p:sp>
        <p:nvSpPr>
          <p:cNvPr id="6" name="TextBox 5">
            <a:extLst>
              <a:ext uri="{FF2B5EF4-FFF2-40B4-BE49-F238E27FC236}">
                <a16:creationId xmlns:a16="http://schemas.microsoft.com/office/drawing/2014/main" id="{BE3CB72B-F0E9-5CC8-B82D-4591D90B1618}"/>
              </a:ext>
            </a:extLst>
          </p:cNvPr>
          <p:cNvSpPr txBox="1"/>
          <p:nvPr/>
        </p:nvSpPr>
        <p:spPr>
          <a:xfrm>
            <a:off x="645318" y="4335435"/>
            <a:ext cx="8822531" cy="830997"/>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How much weight is given to documentation vs. actual technical implementation?</a:t>
            </a:r>
            <a:endParaRPr lang="en-US" sz="2000" dirty="0">
              <a:solidFill>
                <a:srgbClr val="002060"/>
              </a:solidFill>
              <a:latin typeface="Neue Haas Grotesk Text Pro" panose="020B0504020202020204" pitchFamily="34" charset="0"/>
              <a:cs typeface="Codec Pro" panose="00000500000000000000" pitchFamily="2" charset="0"/>
            </a:endParaRPr>
          </a:p>
        </p:txBody>
      </p:sp>
      <p:sp>
        <p:nvSpPr>
          <p:cNvPr id="7" name="TextBox 6">
            <a:extLst>
              <a:ext uri="{FF2B5EF4-FFF2-40B4-BE49-F238E27FC236}">
                <a16:creationId xmlns:a16="http://schemas.microsoft.com/office/drawing/2014/main" id="{11E7133B-00D0-2BFB-1AB1-1CE062216892}"/>
              </a:ext>
            </a:extLst>
          </p:cNvPr>
          <p:cNvSpPr txBox="1"/>
          <p:nvPr/>
        </p:nvSpPr>
        <p:spPr>
          <a:xfrm>
            <a:off x="607502" y="5623874"/>
            <a:ext cx="8822531" cy="830997"/>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What happens if a company isn’t fully compliant during the assessment?</a:t>
            </a:r>
            <a:endParaRPr lang="en-US" sz="2000" dirty="0">
              <a:solidFill>
                <a:srgbClr val="002060"/>
              </a:solidFill>
              <a:latin typeface="Neue Haas Grotesk Text Pro" panose="020B0504020202020204" pitchFamily="34" charset="0"/>
              <a:cs typeface="Codec Pro" panose="00000500000000000000" pitchFamily="2" charset="0"/>
            </a:endParaRPr>
          </a:p>
        </p:txBody>
      </p:sp>
      <p:sp>
        <p:nvSpPr>
          <p:cNvPr id="8" name="TextBox 7">
            <a:extLst>
              <a:ext uri="{FF2B5EF4-FFF2-40B4-BE49-F238E27FC236}">
                <a16:creationId xmlns:a16="http://schemas.microsoft.com/office/drawing/2014/main" id="{5BA71188-436D-A884-8063-6FAA2CEDE7B8}"/>
              </a:ext>
            </a:extLst>
          </p:cNvPr>
          <p:cNvSpPr txBox="1"/>
          <p:nvPr/>
        </p:nvSpPr>
        <p:spPr>
          <a:xfrm>
            <a:off x="607502" y="6912313"/>
            <a:ext cx="8746900" cy="461665"/>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How much does an assessment cost?</a:t>
            </a:r>
            <a:endParaRPr lang="en-US" sz="2000" dirty="0">
              <a:solidFill>
                <a:srgbClr val="002060"/>
              </a:solidFill>
              <a:latin typeface="Neue Haas Grotesk Text Pro" panose="020B0504020202020204" pitchFamily="34" charset="0"/>
              <a:cs typeface="Codec Pro" panose="00000500000000000000" pitchFamily="2" charset="0"/>
            </a:endParaRPr>
          </a:p>
        </p:txBody>
      </p:sp>
      <p:sp>
        <p:nvSpPr>
          <p:cNvPr id="10" name="TextBox 9">
            <a:extLst>
              <a:ext uri="{FF2B5EF4-FFF2-40B4-BE49-F238E27FC236}">
                <a16:creationId xmlns:a16="http://schemas.microsoft.com/office/drawing/2014/main" id="{B745AF07-7A86-D9DD-4D49-19053D3376F9}"/>
              </a:ext>
            </a:extLst>
          </p:cNvPr>
          <p:cNvSpPr txBox="1"/>
          <p:nvPr/>
        </p:nvSpPr>
        <p:spPr>
          <a:xfrm>
            <a:off x="645318" y="7831422"/>
            <a:ext cx="8746900" cy="830997"/>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What is the actual process of conducting a Level 2 assessment like?</a:t>
            </a:r>
            <a:endParaRPr lang="en-US" sz="2000" dirty="0">
              <a:solidFill>
                <a:srgbClr val="002060"/>
              </a:solidFill>
              <a:latin typeface="Neue Haas Grotesk Text Pro" panose="020B0504020202020204" pitchFamily="34" charset="0"/>
              <a:cs typeface="Codec Pro" panose="00000500000000000000" pitchFamily="2" charset="0"/>
            </a:endParaRPr>
          </a:p>
        </p:txBody>
      </p:sp>
      <p:pic>
        <p:nvPicPr>
          <p:cNvPr id="9" name="Picture 8" descr="A group of grey and purple rectangular objects with white text&#10;&#10;AI-generated content may be incorrect.">
            <a:extLst>
              <a:ext uri="{FF2B5EF4-FFF2-40B4-BE49-F238E27FC236}">
                <a16:creationId xmlns:a16="http://schemas.microsoft.com/office/drawing/2014/main" id="{B8E2F69A-F1FE-92CD-2DE3-9BB351F046F8}"/>
              </a:ext>
            </a:extLst>
          </p:cNvPr>
          <p:cNvPicPr>
            <a:picLocks noChangeAspect="1"/>
          </p:cNvPicPr>
          <p:nvPr/>
        </p:nvPicPr>
        <p:blipFill>
          <a:blip r:embed="rId4"/>
          <a:srcRect t="15788" b="17457"/>
          <a:stretch>
            <a:fillRect/>
          </a:stretch>
        </p:blipFill>
        <p:spPr>
          <a:xfrm>
            <a:off x="9837336" y="2989344"/>
            <a:ext cx="7421713" cy="4954399"/>
          </a:xfrm>
          <a:prstGeom prst="rect">
            <a:avLst/>
          </a:prstGeom>
        </p:spPr>
      </p:pic>
      <p:pic>
        <p:nvPicPr>
          <p:cNvPr id="2" name="Picture 1" descr="A black background with white text&#10;&#10;AI-generated content may be incorrect.">
            <a:extLst>
              <a:ext uri="{FF2B5EF4-FFF2-40B4-BE49-F238E27FC236}">
                <a16:creationId xmlns:a16="http://schemas.microsoft.com/office/drawing/2014/main" id="{06A40E67-25F2-45C8-EC96-DB8A25AF0CD1}"/>
              </a:ext>
            </a:extLst>
          </p:cNvPr>
          <p:cNvPicPr>
            <a:picLocks noChangeAspect="1"/>
          </p:cNvPicPr>
          <p:nvPr/>
        </p:nvPicPr>
        <p:blipFill>
          <a:blip r:embed="rId5"/>
          <a:stretch>
            <a:fillRect/>
          </a:stretch>
        </p:blipFill>
        <p:spPr>
          <a:xfrm>
            <a:off x="3783760" y="8658625"/>
            <a:ext cx="3731465" cy="1552289"/>
          </a:xfrm>
          <a:prstGeom prst="rect">
            <a:avLst/>
          </a:prstGeom>
        </p:spPr>
      </p:pic>
      <p:pic>
        <p:nvPicPr>
          <p:cNvPr id="11" name="Picture 10" descr="A logo with black text&#10;&#10;AI-generated content may be incorrect.">
            <a:extLst>
              <a:ext uri="{FF2B5EF4-FFF2-40B4-BE49-F238E27FC236}">
                <a16:creationId xmlns:a16="http://schemas.microsoft.com/office/drawing/2014/main" id="{0F560EC6-C213-50B3-7247-572B7D4385E1}"/>
              </a:ext>
            </a:extLst>
          </p:cNvPr>
          <p:cNvPicPr>
            <a:picLocks noChangeAspect="1"/>
          </p:cNvPicPr>
          <p:nvPr/>
        </p:nvPicPr>
        <p:blipFill>
          <a:blip r:embed="rId6"/>
          <a:stretch>
            <a:fillRect/>
          </a:stretch>
        </p:blipFill>
        <p:spPr>
          <a:xfrm>
            <a:off x="7515225" y="8836358"/>
            <a:ext cx="2114550" cy="1140976"/>
          </a:xfrm>
          <a:prstGeom prst="rect">
            <a:avLst/>
          </a:prstGeom>
        </p:spPr>
      </p:pic>
    </p:spTree>
    <p:extLst>
      <p:ext uri="{BB962C8B-B14F-4D97-AF65-F5344CB8AC3E}">
        <p14:creationId xmlns:p14="http://schemas.microsoft.com/office/powerpoint/2010/main" val="293482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EA553-53DB-93E1-02D6-BC0521506471}"/>
            </a:ext>
          </a:extLst>
        </p:cNvPr>
        <p:cNvGrpSpPr/>
        <p:nvPr/>
      </p:nvGrpSpPr>
      <p:grpSpPr>
        <a:xfrm>
          <a:off x="0" y="0"/>
          <a:ext cx="0" cy="0"/>
          <a:chOff x="0" y="0"/>
          <a:chExt cx="0" cy="0"/>
        </a:xfrm>
      </p:grpSpPr>
      <p:pic>
        <p:nvPicPr>
          <p:cNvPr id="9" name="Picture 8" descr="A cartoon of a person holding a magnifying glass over a book&#10;&#10;AI-generated content may be incorrect.">
            <a:extLst>
              <a:ext uri="{FF2B5EF4-FFF2-40B4-BE49-F238E27FC236}">
                <a16:creationId xmlns:a16="http://schemas.microsoft.com/office/drawing/2014/main" id="{A37D0B25-9493-74A1-08D9-552888A38ABA}"/>
              </a:ext>
            </a:extLst>
          </p:cNvPr>
          <p:cNvPicPr>
            <a:picLocks noChangeAspect="1"/>
          </p:cNvPicPr>
          <p:nvPr/>
        </p:nvPicPr>
        <p:blipFill>
          <a:blip r:embed="rId3"/>
          <a:stretch>
            <a:fillRect/>
          </a:stretch>
        </p:blipFill>
        <p:spPr>
          <a:xfrm>
            <a:off x="9706618" y="2046156"/>
            <a:ext cx="6933557" cy="6933557"/>
          </a:xfrm>
          <a:prstGeom prst="rect">
            <a:avLst/>
          </a:prstGeom>
        </p:spPr>
      </p:pic>
      <p:sp>
        <p:nvSpPr>
          <p:cNvPr id="4" name="Rectangle 3">
            <a:extLst>
              <a:ext uri="{FF2B5EF4-FFF2-40B4-BE49-F238E27FC236}">
                <a16:creationId xmlns:a16="http://schemas.microsoft.com/office/drawing/2014/main" id="{F8FA9528-5E5B-162B-3890-1B4915EFF596}"/>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212FB5AE-21A1-11F2-5056-FF6EA79D7D75}"/>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CMMC Level 2 Assessments: </a:t>
            </a:r>
            <a:r>
              <a:rPr lang="en-US" sz="5400" b="1" dirty="0">
                <a:solidFill>
                  <a:srgbClr val="C2ADFF"/>
                </a:solidFill>
                <a:latin typeface="Neue Haas Grotesk Text Pro"/>
                <a:ea typeface="Sora SemiBold"/>
              </a:rPr>
              <a:t>Lessons Learned</a:t>
            </a:r>
          </a:p>
        </p:txBody>
      </p:sp>
      <p:pic>
        <p:nvPicPr>
          <p:cNvPr id="26" name="Picture 25" descr="A black background with a black square&#10;&#10;AI-generated content may be incorrect.">
            <a:extLst>
              <a:ext uri="{FF2B5EF4-FFF2-40B4-BE49-F238E27FC236}">
                <a16:creationId xmlns:a16="http://schemas.microsoft.com/office/drawing/2014/main" id="{E172E9DC-C4BB-08A7-6F66-AB6B6E1B15AA}"/>
              </a:ext>
            </a:extLst>
          </p:cNvPr>
          <p:cNvPicPr>
            <a:picLocks noChangeAspect="1"/>
          </p:cNvPicPr>
          <p:nvPr/>
        </p:nvPicPr>
        <p:blipFill>
          <a:blip r:embed="rId4"/>
          <a:stretch>
            <a:fillRect/>
          </a:stretch>
        </p:blipFill>
        <p:spPr>
          <a:xfrm>
            <a:off x="1169420" y="9097175"/>
            <a:ext cx="2664752" cy="666188"/>
          </a:xfrm>
          <a:prstGeom prst="rect">
            <a:avLst/>
          </a:prstGeom>
        </p:spPr>
      </p:pic>
      <p:sp>
        <p:nvSpPr>
          <p:cNvPr id="3" name="TextBox 2">
            <a:extLst>
              <a:ext uri="{FF2B5EF4-FFF2-40B4-BE49-F238E27FC236}">
                <a16:creationId xmlns:a16="http://schemas.microsoft.com/office/drawing/2014/main" id="{705A985E-BE55-457F-CBC4-586995EE1FBE}"/>
              </a:ext>
            </a:extLst>
          </p:cNvPr>
          <p:cNvSpPr txBox="1"/>
          <p:nvPr/>
        </p:nvSpPr>
        <p:spPr>
          <a:xfrm>
            <a:off x="645318" y="2734467"/>
            <a:ext cx="8746899" cy="830997"/>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What are the most common gaps or shortcomings you’ve observed during assessments?</a:t>
            </a:r>
            <a:endParaRPr lang="en-US" sz="2000" dirty="0">
              <a:solidFill>
                <a:srgbClr val="002060"/>
              </a:solidFill>
              <a:latin typeface="Neue Haas Grotesk Text Pro" panose="020B0504020202020204" pitchFamily="34" charset="0"/>
              <a:cs typeface="Codec Pro" panose="00000500000000000000" pitchFamily="2" charset="0"/>
            </a:endParaRPr>
          </a:p>
        </p:txBody>
      </p:sp>
      <p:sp>
        <p:nvSpPr>
          <p:cNvPr id="5" name="TextBox 4">
            <a:extLst>
              <a:ext uri="{FF2B5EF4-FFF2-40B4-BE49-F238E27FC236}">
                <a16:creationId xmlns:a16="http://schemas.microsoft.com/office/drawing/2014/main" id="{8A060FA6-0E5C-C499-9519-3E0A06BA3525}"/>
              </a:ext>
            </a:extLst>
          </p:cNvPr>
          <p:cNvSpPr txBox="1"/>
          <p:nvPr/>
        </p:nvSpPr>
        <p:spPr>
          <a:xfrm>
            <a:off x="645318" y="3918262"/>
            <a:ext cx="8746900" cy="830997"/>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What are examples of pitfalls that organizations consistently underestimate?</a:t>
            </a:r>
            <a:endParaRPr lang="en-US" sz="2000" dirty="0">
              <a:solidFill>
                <a:srgbClr val="002060"/>
              </a:solidFill>
              <a:latin typeface="Neue Haas Grotesk Text Pro" panose="020B0504020202020204" pitchFamily="34" charset="0"/>
              <a:cs typeface="Codec Pro" panose="00000500000000000000" pitchFamily="2" charset="0"/>
            </a:endParaRPr>
          </a:p>
        </p:txBody>
      </p:sp>
      <p:sp>
        <p:nvSpPr>
          <p:cNvPr id="6" name="TextBox 5">
            <a:extLst>
              <a:ext uri="{FF2B5EF4-FFF2-40B4-BE49-F238E27FC236}">
                <a16:creationId xmlns:a16="http://schemas.microsoft.com/office/drawing/2014/main" id="{73D6B34C-5468-1C1E-5129-A4B4823F47E0}"/>
              </a:ext>
            </a:extLst>
          </p:cNvPr>
          <p:cNvSpPr txBox="1"/>
          <p:nvPr/>
        </p:nvSpPr>
        <p:spPr>
          <a:xfrm>
            <a:off x="645318" y="5102057"/>
            <a:ext cx="8822531" cy="830997"/>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What do successful, well-prepared organizations typically have in common? </a:t>
            </a:r>
            <a:endParaRPr lang="en-US" sz="2000" dirty="0">
              <a:solidFill>
                <a:srgbClr val="002060"/>
              </a:solidFill>
              <a:latin typeface="Neue Haas Grotesk Text Pro" panose="020B0504020202020204" pitchFamily="34" charset="0"/>
              <a:cs typeface="Codec Pro" panose="00000500000000000000" pitchFamily="2" charset="0"/>
            </a:endParaRPr>
          </a:p>
        </p:txBody>
      </p:sp>
      <p:sp>
        <p:nvSpPr>
          <p:cNvPr id="7" name="TextBox 6">
            <a:extLst>
              <a:ext uri="{FF2B5EF4-FFF2-40B4-BE49-F238E27FC236}">
                <a16:creationId xmlns:a16="http://schemas.microsoft.com/office/drawing/2014/main" id="{FA8888F2-94AB-5257-0BF1-C59038E18BED}"/>
              </a:ext>
            </a:extLst>
          </p:cNvPr>
          <p:cNvSpPr txBox="1"/>
          <p:nvPr/>
        </p:nvSpPr>
        <p:spPr>
          <a:xfrm>
            <a:off x="607502" y="6285853"/>
            <a:ext cx="8822531" cy="461665"/>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What works, and what doesn’t? </a:t>
            </a:r>
            <a:endParaRPr lang="en-US" sz="2000" dirty="0">
              <a:solidFill>
                <a:srgbClr val="002060"/>
              </a:solidFill>
              <a:latin typeface="Neue Haas Grotesk Text Pro" panose="020B0504020202020204" pitchFamily="34" charset="0"/>
              <a:cs typeface="Codec Pro" panose="00000500000000000000" pitchFamily="2" charset="0"/>
            </a:endParaRPr>
          </a:p>
        </p:txBody>
      </p:sp>
      <p:pic>
        <p:nvPicPr>
          <p:cNvPr id="2" name="Picture 1" descr="Graphical user interface, text, application, email&#10;&#10;AI-generated content may be incorrect.">
            <a:extLst>
              <a:ext uri="{FF2B5EF4-FFF2-40B4-BE49-F238E27FC236}">
                <a16:creationId xmlns:a16="http://schemas.microsoft.com/office/drawing/2014/main" id="{074FE70B-3905-2A4D-BF9A-52B1CFC54B50}"/>
              </a:ext>
            </a:extLst>
          </p:cNvPr>
          <p:cNvPicPr>
            <a:picLocks noChangeAspect="1"/>
          </p:cNvPicPr>
          <p:nvPr/>
        </p:nvPicPr>
        <p:blipFill>
          <a:blip r:embed="rId5"/>
          <a:stretch>
            <a:fillRect/>
          </a:stretch>
        </p:blipFill>
        <p:spPr>
          <a:xfrm>
            <a:off x="4884467" y="2335044"/>
            <a:ext cx="7772400" cy="2922104"/>
          </a:xfrm>
          <a:prstGeom prst="rect">
            <a:avLst/>
          </a:prstGeom>
          <a:ln w="28575">
            <a:solidFill>
              <a:srgbClr val="20265F"/>
            </a:solidFill>
          </a:ln>
          <a:effectLst>
            <a:outerShdw blurRad="50800" dist="38100" dir="2700000" algn="tl" rotWithShape="0">
              <a:prstClr val="black">
                <a:alpha val="40000"/>
              </a:prstClr>
            </a:outerShdw>
          </a:effectLst>
        </p:spPr>
      </p:pic>
      <p:pic>
        <p:nvPicPr>
          <p:cNvPr id="12" name="Picture 11" descr="Graphical user interface, text, application&#10;&#10;AI-generated content may be incorrect.">
            <a:extLst>
              <a:ext uri="{FF2B5EF4-FFF2-40B4-BE49-F238E27FC236}">
                <a16:creationId xmlns:a16="http://schemas.microsoft.com/office/drawing/2014/main" id="{399818D5-3A9D-38EF-19CC-72211960D1DC}"/>
              </a:ext>
            </a:extLst>
          </p:cNvPr>
          <p:cNvPicPr>
            <a:picLocks noChangeAspect="1"/>
          </p:cNvPicPr>
          <p:nvPr/>
        </p:nvPicPr>
        <p:blipFill>
          <a:blip r:embed="rId6"/>
          <a:stretch>
            <a:fillRect/>
          </a:stretch>
        </p:blipFill>
        <p:spPr>
          <a:xfrm>
            <a:off x="4884467" y="5439887"/>
            <a:ext cx="7772400" cy="2800957"/>
          </a:xfrm>
          <a:prstGeom prst="rect">
            <a:avLst/>
          </a:prstGeom>
          <a:ln w="28575">
            <a:solidFill>
              <a:srgbClr val="20265F"/>
            </a:solidFill>
          </a:ln>
          <a:effectLst>
            <a:outerShdw blurRad="50800" dist="38100" dir="2700000" algn="tl" rotWithShape="0">
              <a:prstClr val="black">
                <a:alpha val="40000"/>
              </a:prstClr>
            </a:outerShdw>
          </a:effectLst>
        </p:spPr>
      </p:pic>
      <p:pic>
        <p:nvPicPr>
          <p:cNvPr id="8" name="Picture 7" descr="A black background with white text&#10;&#10;AI-generated content may be incorrect.">
            <a:extLst>
              <a:ext uri="{FF2B5EF4-FFF2-40B4-BE49-F238E27FC236}">
                <a16:creationId xmlns:a16="http://schemas.microsoft.com/office/drawing/2014/main" id="{C8375224-0F2C-6A66-B066-A6366DE57AF8}"/>
              </a:ext>
            </a:extLst>
          </p:cNvPr>
          <p:cNvPicPr>
            <a:picLocks noChangeAspect="1"/>
          </p:cNvPicPr>
          <p:nvPr/>
        </p:nvPicPr>
        <p:blipFill>
          <a:blip r:embed="rId7"/>
          <a:stretch>
            <a:fillRect/>
          </a:stretch>
        </p:blipFill>
        <p:spPr>
          <a:xfrm>
            <a:off x="3783760" y="8658625"/>
            <a:ext cx="3731465" cy="1552289"/>
          </a:xfrm>
          <a:prstGeom prst="rect">
            <a:avLst/>
          </a:prstGeom>
        </p:spPr>
      </p:pic>
      <p:pic>
        <p:nvPicPr>
          <p:cNvPr id="10" name="Picture 9" descr="A logo with black text&#10;&#10;AI-generated content may be incorrect.">
            <a:extLst>
              <a:ext uri="{FF2B5EF4-FFF2-40B4-BE49-F238E27FC236}">
                <a16:creationId xmlns:a16="http://schemas.microsoft.com/office/drawing/2014/main" id="{DE66CB51-D956-C90D-5477-F5C32F7A100A}"/>
              </a:ext>
            </a:extLst>
          </p:cNvPr>
          <p:cNvPicPr>
            <a:picLocks noChangeAspect="1"/>
          </p:cNvPicPr>
          <p:nvPr/>
        </p:nvPicPr>
        <p:blipFill>
          <a:blip r:embed="rId8"/>
          <a:stretch>
            <a:fillRect/>
          </a:stretch>
        </p:blipFill>
        <p:spPr>
          <a:xfrm>
            <a:off x="7515225" y="8836358"/>
            <a:ext cx="2114550" cy="1140976"/>
          </a:xfrm>
          <a:prstGeom prst="rect">
            <a:avLst/>
          </a:prstGeom>
        </p:spPr>
      </p:pic>
    </p:spTree>
    <p:extLst>
      <p:ext uri="{BB962C8B-B14F-4D97-AF65-F5344CB8AC3E}">
        <p14:creationId xmlns:p14="http://schemas.microsoft.com/office/powerpoint/2010/main" val="73262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2"/>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F19DB6-304E-E3AB-21B9-3057C2D9BF3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423DFF8-6124-9108-87CE-A9316CDA74E8}"/>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7F4D3AB5-9DCB-25DD-8574-6F95401C26AD}"/>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CMMC Level 2 Assessments: </a:t>
            </a:r>
            <a:r>
              <a:rPr lang="en-US" sz="5400" b="1" dirty="0">
                <a:solidFill>
                  <a:srgbClr val="C2ADFF"/>
                </a:solidFill>
                <a:latin typeface="Neue Haas Grotesk Text Pro"/>
                <a:ea typeface="Sora SemiBold"/>
              </a:rPr>
              <a:t>Looking Ahead</a:t>
            </a:r>
          </a:p>
        </p:txBody>
      </p:sp>
      <p:pic>
        <p:nvPicPr>
          <p:cNvPr id="26" name="Picture 25" descr="A black background with a black square&#10;&#10;AI-generated content may be incorrect.">
            <a:extLst>
              <a:ext uri="{FF2B5EF4-FFF2-40B4-BE49-F238E27FC236}">
                <a16:creationId xmlns:a16="http://schemas.microsoft.com/office/drawing/2014/main" id="{73A64325-6CD4-F6A6-8B02-C2480DD02662}"/>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8" name="TextBox 7">
            <a:extLst>
              <a:ext uri="{FF2B5EF4-FFF2-40B4-BE49-F238E27FC236}">
                <a16:creationId xmlns:a16="http://schemas.microsoft.com/office/drawing/2014/main" id="{1E9968BA-24C7-6201-0C90-D104272ED8C7}"/>
              </a:ext>
            </a:extLst>
          </p:cNvPr>
          <p:cNvSpPr txBox="1"/>
          <p:nvPr/>
        </p:nvSpPr>
        <p:spPr>
          <a:xfrm>
            <a:off x="541934" y="4846855"/>
            <a:ext cx="7880953" cy="830997"/>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What advice would you give to organizations that are just starting their CMMC journey?</a:t>
            </a:r>
          </a:p>
        </p:txBody>
      </p:sp>
      <p:sp>
        <p:nvSpPr>
          <p:cNvPr id="9" name="TextBox 8">
            <a:extLst>
              <a:ext uri="{FF2B5EF4-FFF2-40B4-BE49-F238E27FC236}">
                <a16:creationId xmlns:a16="http://schemas.microsoft.com/office/drawing/2014/main" id="{969D1595-44F1-2706-9F2C-C8701FCA68A1}"/>
              </a:ext>
            </a:extLst>
          </p:cNvPr>
          <p:cNvSpPr txBox="1"/>
          <p:nvPr/>
        </p:nvSpPr>
        <p:spPr>
          <a:xfrm>
            <a:off x="541934" y="6069509"/>
            <a:ext cx="8889051" cy="830997"/>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If you could give companies one piece of advice to avoid stress during the assessment, what would it be?</a:t>
            </a:r>
          </a:p>
        </p:txBody>
      </p:sp>
      <p:sp>
        <p:nvSpPr>
          <p:cNvPr id="11" name="TextBox 10">
            <a:extLst>
              <a:ext uri="{FF2B5EF4-FFF2-40B4-BE49-F238E27FC236}">
                <a16:creationId xmlns:a16="http://schemas.microsoft.com/office/drawing/2014/main" id="{EBA0C3F0-A48B-6BDA-5F4D-F91C6F84D281}"/>
              </a:ext>
            </a:extLst>
          </p:cNvPr>
          <p:cNvSpPr txBox="1"/>
          <p:nvPr/>
        </p:nvSpPr>
        <p:spPr>
          <a:xfrm>
            <a:off x="521499" y="3624201"/>
            <a:ext cx="7880953" cy="830997"/>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How do you see CMMC evolving over the next few years?</a:t>
            </a:r>
          </a:p>
        </p:txBody>
      </p:sp>
      <p:pic>
        <p:nvPicPr>
          <p:cNvPr id="3" name="Picture 2" descr="A cartoon character standing next to a question mark&#10;&#10;AI-generated content may be incorrect.">
            <a:extLst>
              <a:ext uri="{FF2B5EF4-FFF2-40B4-BE49-F238E27FC236}">
                <a16:creationId xmlns:a16="http://schemas.microsoft.com/office/drawing/2014/main" id="{F490DD23-037E-27BC-9A3D-38E835F1FD83}"/>
              </a:ext>
            </a:extLst>
          </p:cNvPr>
          <p:cNvPicPr>
            <a:picLocks noChangeAspect="1"/>
          </p:cNvPicPr>
          <p:nvPr/>
        </p:nvPicPr>
        <p:blipFill>
          <a:blip r:embed="rId4"/>
          <a:stretch>
            <a:fillRect/>
          </a:stretch>
        </p:blipFill>
        <p:spPr>
          <a:xfrm>
            <a:off x="9865115" y="2568261"/>
            <a:ext cx="6219182" cy="6219182"/>
          </a:xfrm>
          <a:prstGeom prst="rect">
            <a:avLst/>
          </a:prstGeom>
        </p:spPr>
      </p:pic>
      <p:pic>
        <p:nvPicPr>
          <p:cNvPr id="2" name="Picture 1" descr="A black background with white text&#10;&#10;AI-generated content may be incorrect.">
            <a:extLst>
              <a:ext uri="{FF2B5EF4-FFF2-40B4-BE49-F238E27FC236}">
                <a16:creationId xmlns:a16="http://schemas.microsoft.com/office/drawing/2014/main" id="{B8288389-71DD-86C5-3377-1DEFF68C38B6}"/>
              </a:ext>
            </a:extLst>
          </p:cNvPr>
          <p:cNvPicPr>
            <a:picLocks noChangeAspect="1"/>
          </p:cNvPicPr>
          <p:nvPr/>
        </p:nvPicPr>
        <p:blipFill>
          <a:blip r:embed="rId5"/>
          <a:stretch>
            <a:fillRect/>
          </a:stretch>
        </p:blipFill>
        <p:spPr>
          <a:xfrm>
            <a:off x="3783760" y="8658625"/>
            <a:ext cx="3731465" cy="1552289"/>
          </a:xfrm>
          <a:prstGeom prst="rect">
            <a:avLst/>
          </a:prstGeom>
        </p:spPr>
      </p:pic>
      <p:pic>
        <p:nvPicPr>
          <p:cNvPr id="5" name="Picture 4" descr="A logo with black text&#10;&#10;AI-generated content may be incorrect.">
            <a:extLst>
              <a:ext uri="{FF2B5EF4-FFF2-40B4-BE49-F238E27FC236}">
                <a16:creationId xmlns:a16="http://schemas.microsoft.com/office/drawing/2014/main" id="{BF267F50-4B89-1496-0E59-C10AE762EA56}"/>
              </a:ext>
            </a:extLst>
          </p:cNvPr>
          <p:cNvPicPr>
            <a:picLocks noChangeAspect="1"/>
          </p:cNvPicPr>
          <p:nvPr/>
        </p:nvPicPr>
        <p:blipFill>
          <a:blip r:embed="rId6"/>
          <a:stretch>
            <a:fillRect/>
          </a:stretch>
        </p:blipFill>
        <p:spPr>
          <a:xfrm>
            <a:off x="7515225" y="8836358"/>
            <a:ext cx="2114550" cy="1140976"/>
          </a:xfrm>
          <a:prstGeom prst="rect">
            <a:avLst/>
          </a:prstGeom>
        </p:spPr>
      </p:pic>
    </p:spTree>
    <p:extLst>
      <p:ext uri="{BB962C8B-B14F-4D97-AF65-F5344CB8AC3E}">
        <p14:creationId xmlns:p14="http://schemas.microsoft.com/office/powerpoint/2010/main" val="217535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D7B0EC8-4F4C-B6AD-5887-D2F758C10B86}"/>
            </a:ext>
          </a:extLst>
        </p:cNvPr>
        <p:cNvGrpSpPr/>
        <p:nvPr/>
      </p:nvGrpSpPr>
      <p:grpSpPr>
        <a:xfrm>
          <a:off x="0" y="0"/>
          <a:ext cx="0" cy="0"/>
          <a:chOff x="0" y="0"/>
          <a:chExt cx="0" cy="0"/>
        </a:xfrm>
      </p:grpSpPr>
      <p:sp>
        <p:nvSpPr>
          <p:cNvPr id="8" name="Capability and Services Overview">
            <a:extLst>
              <a:ext uri="{FF2B5EF4-FFF2-40B4-BE49-F238E27FC236}">
                <a16:creationId xmlns:a16="http://schemas.microsoft.com/office/drawing/2014/main" id="{3D34F14E-EE18-9EA4-4C34-E46F981FE78D}"/>
              </a:ext>
            </a:extLst>
          </p:cNvPr>
          <p:cNvSpPr/>
          <p:nvPr/>
        </p:nvSpPr>
        <p:spPr>
          <a:xfrm>
            <a:off x="1143000" y="1507618"/>
            <a:ext cx="8762339" cy="1854708"/>
          </a:xfrm>
          <a:prstGeom prst="rect">
            <a:avLst/>
          </a:prstGeom>
          <a:noFill/>
          <a:ln/>
        </p:spPr>
        <p:txBody>
          <a:bodyPr wrap="square" lIns="0" tIns="0" rIns="0" bIns="0" rtlCol="0" anchor="t"/>
          <a:lstStyle/>
          <a:p>
            <a:r>
              <a:rPr lang="en-US" sz="11500" b="1" dirty="0">
                <a:solidFill>
                  <a:srgbClr val="C2ADFF"/>
                </a:solidFill>
                <a:latin typeface="Neue Haas Grotesk Text Pro"/>
                <a:ea typeface="Sora Bold"/>
                <a:cs typeface="Sora Bold" pitchFamily="34" charset="-120"/>
              </a:rPr>
              <a:t>Questions?</a:t>
            </a:r>
            <a:endParaRPr lang="en-US" sz="11500" b="1" dirty="0">
              <a:solidFill>
                <a:srgbClr val="C2ADFF"/>
              </a:solidFill>
              <a:latin typeface="Neue Haas Grotesk Text Pro"/>
              <a:ea typeface="Sora Bold"/>
            </a:endParaRPr>
          </a:p>
        </p:txBody>
      </p:sp>
      <p:pic>
        <p:nvPicPr>
          <p:cNvPr id="6" name="Picture 5" descr="A set of icons with lines and a check mark&#10;&#10;AI-generated content may be incorrect.">
            <a:extLst>
              <a:ext uri="{FF2B5EF4-FFF2-40B4-BE49-F238E27FC236}">
                <a16:creationId xmlns:a16="http://schemas.microsoft.com/office/drawing/2014/main" id="{D5596619-A247-188D-F122-6651A0807695}"/>
              </a:ext>
            </a:extLst>
          </p:cNvPr>
          <p:cNvPicPr>
            <a:picLocks noChangeAspect="1"/>
          </p:cNvPicPr>
          <p:nvPr/>
        </p:nvPicPr>
        <p:blipFill>
          <a:blip r:embed="rId3"/>
          <a:srcRect r="58667" b="50000"/>
          <a:stretch/>
        </p:blipFill>
        <p:spPr>
          <a:xfrm>
            <a:off x="12650659" y="854094"/>
            <a:ext cx="5637341" cy="8578812"/>
          </a:xfrm>
          <a:prstGeom prst="rect">
            <a:avLst/>
          </a:prstGeom>
          <a:ln>
            <a:noFill/>
          </a:ln>
        </p:spPr>
      </p:pic>
      <p:sp>
        <p:nvSpPr>
          <p:cNvPr id="3" name="Capability and Services Overview">
            <a:extLst>
              <a:ext uri="{FF2B5EF4-FFF2-40B4-BE49-F238E27FC236}">
                <a16:creationId xmlns:a16="http://schemas.microsoft.com/office/drawing/2014/main" id="{EBB7E262-5B02-0267-46CB-E205E7C58AEC}"/>
              </a:ext>
            </a:extLst>
          </p:cNvPr>
          <p:cNvSpPr/>
          <p:nvPr/>
        </p:nvSpPr>
        <p:spPr>
          <a:xfrm>
            <a:off x="1095144" y="4025370"/>
            <a:ext cx="3438525" cy="726368"/>
          </a:xfrm>
          <a:prstGeom prst="rect">
            <a:avLst/>
          </a:prstGeom>
          <a:noFill/>
          <a:ln/>
        </p:spPr>
        <p:txBody>
          <a:bodyPr wrap="square" lIns="0" tIns="0" rIns="0" bIns="0" rtlCol="0" anchor="t"/>
          <a:lstStyle/>
          <a:p>
            <a:r>
              <a:rPr lang="en-US" sz="4400" b="1" dirty="0">
                <a:solidFill>
                  <a:schemeClr val="bg1"/>
                </a:solidFill>
                <a:latin typeface="Neue Haas Grotesk Text Pro"/>
                <a:ea typeface="Sora Bold"/>
                <a:cs typeface="Mangal"/>
              </a:rPr>
              <a:t>CMMC </a:t>
            </a:r>
            <a:r>
              <a:rPr lang="en-US" sz="4400" b="1" dirty="0">
                <a:solidFill>
                  <a:srgbClr val="C2ADFF"/>
                </a:solidFill>
                <a:latin typeface="Neue Haas Grotesk Text Pro"/>
                <a:ea typeface="Sora Bold"/>
                <a:cs typeface="Mangal"/>
              </a:rPr>
              <a:t>Now</a:t>
            </a:r>
            <a:endParaRPr lang="en-US" sz="4800" b="1" dirty="0">
              <a:solidFill>
                <a:srgbClr val="C2ADFF"/>
              </a:solidFill>
              <a:latin typeface="Neue Haas Grotesk Text Pro"/>
              <a:ea typeface="Sora Bold"/>
              <a:cs typeface="Mangal"/>
            </a:endParaRPr>
          </a:p>
        </p:txBody>
      </p:sp>
      <p:sp>
        <p:nvSpPr>
          <p:cNvPr id="4" name="Capability and Services Overview">
            <a:extLst>
              <a:ext uri="{FF2B5EF4-FFF2-40B4-BE49-F238E27FC236}">
                <a16:creationId xmlns:a16="http://schemas.microsoft.com/office/drawing/2014/main" id="{AFDC72DC-6415-147B-313C-A89E0F445346}"/>
              </a:ext>
            </a:extLst>
          </p:cNvPr>
          <p:cNvSpPr/>
          <p:nvPr/>
        </p:nvSpPr>
        <p:spPr>
          <a:xfrm>
            <a:off x="1095144" y="4751738"/>
            <a:ext cx="8858050" cy="576442"/>
          </a:xfrm>
          <a:prstGeom prst="rect">
            <a:avLst/>
          </a:prstGeom>
          <a:noFill/>
          <a:ln/>
        </p:spPr>
        <p:txBody>
          <a:bodyPr wrap="square" lIns="0" tIns="0" rIns="0" bIns="0" rtlCol="0" anchor="t"/>
          <a:lstStyle/>
          <a:p>
            <a:r>
              <a:rPr lang="en-US" sz="3200" b="1" dirty="0">
                <a:solidFill>
                  <a:schemeClr val="bg1"/>
                </a:solidFill>
                <a:latin typeface="Neue Haas Grotesk Text Pro"/>
                <a:ea typeface="Sora Bold"/>
                <a:cs typeface="Mangal"/>
              </a:rPr>
              <a:t>Passing a Level 2 Assessment: What Worked, and What Didn’t</a:t>
            </a:r>
            <a:endParaRPr lang="en-US" sz="3200" b="1" dirty="0">
              <a:solidFill>
                <a:srgbClr val="C2ADFF"/>
              </a:solidFill>
              <a:latin typeface="Neue Haas Grotesk Text Pro"/>
              <a:ea typeface="Sora Bold"/>
              <a:cs typeface="Mangal"/>
            </a:endParaRPr>
          </a:p>
        </p:txBody>
      </p:sp>
      <p:cxnSp>
        <p:nvCxnSpPr>
          <p:cNvPr id="7" name="Straight Connector 6">
            <a:extLst>
              <a:ext uri="{FF2B5EF4-FFF2-40B4-BE49-F238E27FC236}">
                <a16:creationId xmlns:a16="http://schemas.microsoft.com/office/drawing/2014/main" id="{8D344362-5591-EF74-4275-6F3CB4C35B5B}"/>
              </a:ext>
            </a:extLst>
          </p:cNvPr>
          <p:cNvCxnSpPr/>
          <p:nvPr/>
        </p:nvCxnSpPr>
        <p:spPr>
          <a:xfrm>
            <a:off x="1095144" y="3533776"/>
            <a:ext cx="819173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68B621B-DEF6-1007-55F3-C4BBCB273881}"/>
              </a:ext>
            </a:extLst>
          </p:cNvPr>
          <p:cNvSpPr txBox="1"/>
          <p:nvPr/>
        </p:nvSpPr>
        <p:spPr>
          <a:xfrm>
            <a:off x="1095144" y="7066326"/>
            <a:ext cx="8610831" cy="523220"/>
          </a:xfrm>
          <a:prstGeom prst="rect">
            <a:avLst/>
          </a:prstGeom>
          <a:noFill/>
        </p:spPr>
        <p:txBody>
          <a:bodyPr wrap="square" rtlCol="0">
            <a:spAutoFit/>
          </a:bodyPr>
          <a:lstStyle/>
          <a:p>
            <a:r>
              <a:rPr lang="en-US" sz="2800" b="1" dirty="0">
                <a:solidFill>
                  <a:srgbClr val="C2ADFF"/>
                </a:solidFill>
                <a:latin typeface="Neue Haas Grotesk Text Pro" panose="020B0504020202020204" pitchFamily="34" charset="0"/>
              </a:rPr>
              <a:t>info@berylliuminfosec.com </a:t>
            </a:r>
            <a:r>
              <a:rPr lang="en-US" sz="2800" b="1" dirty="0">
                <a:solidFill>
                  <a:schemeClr val="bg1"/>
                </a:solidFill>
                <a:latin typeface="Neue Haas Grotesk Text Pro" panose="020B0504020202020204" pitchFamily="34" charset="0"/>
              </a:rPr>
              <a:t>|</a:t>
            </a:r>
            <a:r>
              <a:rPr lang="en-US" sz="2800" b="1" dirty="0">
                <a:solidFill>
                  <a:srgbClr val="C2ADFF"/>
                </a:solidFill>
                <a:latin typeface="Neue Haas Grotesk Text Pro" panose="020B0504020202020204" pitchFamily="34" charset="0"/>
              </a:rPr>
              <a:t> cmmc.info@ati.org</a:t>
            </a:r>
          </a:p>
        </p:txBody>
      </p:sp>
      <p:sp>
        <p:nvSpPr>
          <p:cNvPr id="12" name="Capability and Services Overview">
            <a:extLst>
              <a:ext uri="{FF2B5EF4-FFF2-40B4-BE49-F238E27FC236}">
                <a16:creationId xmlns:a16="http://schemas.microsoft.com/office/drawing/2014/main" id="{A12D792C-96E6-B355-B9B2-83A6F3DAE2AD}"/>
              </a:ext>
            </a:extLst>
          </p:cNvPr>
          <p:cNvSpPr/>
          <p:nvPr/>
        </p:nvSpPr>
        <p:spPr>
          <a:xfrm>
            <a:off x="1095143" y="6354408"/>
            <a:ext cx="3438525" cy="726368"/>
          </a:xfrm>
          <a:prstGeom prst="rect">
            <a:avLst/>
          </a:prstGeom>
          <a:noFill/>
          <a:ln/>
        </p:spPr>
        <p:txBody>
          <a:bodyPr wrap="square" lIns="0" tIns="0" rIns="0" bIns="0" rtlCol="0" anchor="t"/>
          <a:lstStyle/>
          <a:p>
            <a:endParaRPr lang="en-US" sz="4000" b="1" dirty="0">
              <a:solidFill>
                <a:srgbClr val="C2ADFF"/>
              </a:solidFill>
              <a:latin typeface="Neue Haas Grotesk Text Pro"/>
              <a:ea typeface="Sora Bold"/>
              <a:cs typeface="Mangal"/>
            </a:endParaRPr>
          </a:p>
        </p:txBody>
      </p:sp>
      <p:sp>
        <p:nvSpPr>
          <p:cNvPr id="14" name="TextBox 13">
            <a:extLst>
              <a:ext uri="{FF2B5EF4-FFF2-40B4-BE49-F238E27FC236}">
                <a16:creationId xmlns:a16="http://schemas.microsoft.com/office/drawing/2014/main" id="{98C1C905-8F06-3876-1A1B-644BD6D8B427}"/>
              </a:ext>
            </a:extLst>
          </p:cNvPr>
          <p:cNvSpPr txBox="1"/>
          <p:nvPr/>
        </p:nvSpPr>
        <p:spPr>
          <a:xfrm>
            <a:off x="1095142" y="6696994"/>
            <a:ext cx="3724275" cy="369332"/>
          </a:xfrm>
          <a:prstGeom prst="rect">
            <a:avLst/>
          </a:prstGeom>
          <a:noFill/>
        </p:spPr>
        <p:txBody>
          <a:bodyPr wrap="square" rtlCol="0">
            <a:spAutoFit/>
          </a:bodyPr>
          <a:lstStyle/>
          <a:p>
            <a:r>
              <a:rPr lang="en-US" b="1" dirty="0">
                <a:solidFill>
                  <a:schemeClr val="bg1"/>
                </a:solidFill>
                <a:latin typeface="Neue Haas Grotesk Text Pro" panose="020B0504020202020204" pitchFamily="34" charset="0"/>
              </a:rPr>
              <a:t>Want to discuss in more detail?</a:t>
            </a:r>
          </a:p>
        </p:txBody>
      </p:sp>
      <p:pic>
        <p:nvPicPr>
          <p:cNvPr id="15" name="Picture 2" descr="NIWC Atlantic Awards Information Warfare Research Project 2 To Advanced  Technology International – IWRP | Information Warfare Research Project  Consortium">
            <a:extLst>
              <a:ext uri="{FF2B5EF4-FFF2-40B4-BE49-F238E27FC236}">
                <a16:creationId xmlns:a16="http://schemas.microsoft.com/office/drawing/2014/main" id="{E7198BBA-CEFF-B93C-250C-8E6C42245712}"/>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5857759" y="8556994"/>
            <a:ext cx="2867141" cy="102757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A black and white logo&#10;&#10;AI-generated content may be incorrect.">
            <a:extLst>
              <a:ext uri="{FF2B5EF4-FFF2-40B4-BE49-F238E27FC236}">
                <a16:creationId xmlns:a16="http://schemas.microsoft.com/office/drawing/2014/main" id="{2125C685-C9B8-B9F5-7151-07574C533EB7}"/>
              </a:ext>
            </a:extLst>
          </p:cNvPr>
          <p:cNvPicPr>
            <a:picLocks noChangeAspect="1"/>
          </p:cNvPicPr>
          <p:nvPr/>
        </p:nvPicPr>
        <p:blipFill>
          <a:blip r:embed="rId5"/>
          <a:stretch>
            <a:fillRect/>
          </a:stretch>
        </p:blipFill>
        <p:spPr>
          <a:xfrm>
            <a:off x="1280017" y="8649356"/>
            <a:ext cx="3824669" cy="925788"/>
          </a:xfrm>
          <a:prstGeom prst="rect">
            <a:avLst/>
          </a:prstGeom>
        </p:spPr>
      </p:pic>
    </p:spTree>
    <p:extLst>
      <p:ext uri="{BB962C8B-B14F-4D97-AF65-F5344CB8AC3E}">
        <p14:creationId xmlns:p14="http://schemas.microsoft.com/office/powerpoint/2010/main" val="16109253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02EB28E6BD37429C16C3E09DD890ED" ma:contentTypeVersion="22" ma:contentTypeDescription="Create a new document." ma:contentTypeScope="" ma:versionID="45aac10fc48d079b573eb0695112920a">
  <xsd:schema xmlns:xsd="http://www.w3.org/2001/XMLSchema" xmlns:xs="http://www.w3.org/2001/XMLSchema" xmlns:p="http://schemas.microsoft.com/office/2006/metadata/properties" xmlns:ns2="fb4ed434-a93f-4d81-a7f3-fe01ed781294" xmlns:ns3="08844484-b724-424e-aed9-a5ba1674e18a" targetNamespace="http://schemas.microsoft.com/office/2006/metadata/properties" ma:root="true" ma:fieldsID="321d8b85d17d0247e28f6dc0fda14c53" ns2:_="" ns3:_="">
    <xsd:import namespace="fb4ed434-a93f-4d81-a7f3-fe01ed781294"/>
    <xsd:import namespace="08844484-b724-424e-aed9-a5ba1674e18a"/>
    <xsd:element name="properties">
      <xsd:complexType>
        <xsd:sequence>
          <xsd:element name="documentManagement">
            <xsd:complexType>
              <xsd:all>
                <xsd:element ref="ns2:MigrationWizId" minOccurs="0"/>
                <xsd:element ref="ns2:MigrationWizIdPermissions" minOccurs="0"/>
                <xsd:element ref="ns2:MigrationWizIdVersion" minOccurs="0"/>
                <xsd:element ref="ns2:MigrationWizIdPermissionLevels" minOccurs="0"/>
                <xsd:element ref="ns2:MigrationWizIdDocumentLibraryPermissions" minOccurs="0"/>
                <xsd:element ref="ns2:MigrationWizIdSecurityGroups" minOccurs="0"/>
                <xsd:element ref="ns2:lcf76f155ced4ddcb4097134ff3c332f0" minOccurs="0"/>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4ed434-a93f-4d81-a7f3-fe01ed781294"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MigrationWizIdPermissionLevels" ma:index="11" nillable="true" ma:displayName="MigrationWizIdPermissionLevels" ma:internalName="MigrationWizIdPermissionLevels">
      <xsd:simpleType>
        <xsd:restriction base="dms:Text"/>
      </xsd:simpleType>
    </xsd:element>
    <xsd:element name="MigrationWizIdDocumentLibraryPermissions" ma:index="12" nillable="true" ma:displayName="MigrationWizIdDocumentLibraryPermissions" ma:internalName="MigrationWizIdDocumentLibraryPermissions">
      <xsd:simpleType>
        <xsd:restriction base="dms:Text"/>
      </xsd:simpleType>
    </xsd:element>
    <xsd:element name="MigrationWizIdSecurityGroups" ma:index="13" nillable="true" ma:displayName="MigrationWizIdSecurityGroups" ma:internalName="MigrationWizIdSecurityGroups">
      <xsd:simpleType>
        <xsd:restriction base="dms:Text"/>
      </xsd:simpleType>
    </xsd:element>
    <xsd:element name="lcf76f155ced4ddcb4097134ff3c332f0" ma:index="14" nillable="true" ma:displayName="Image Tags_0" ma:hidden="true" ma:internalName="lcf76f155ced4ddcb4097134ff3c332f0" ma:readOnly="false">
      <xsd:simpleType>
        <xsd:restriction base="dms:Note"/>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16238f2-1de2-45ce-b77f-e72eb41c6b5f"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Location" ma:index="24" nillable="true" ma:displayName="Location" ma:indexed="true" ma:internalName="MediaServiceLocation" ma:readOnly="true">
      <xsd:simpleType>
        <xsd:restriction base="dms:Text"/>
      </xsd:simpleType>
    </xsd:element>
    <xsd:element name="MediaServiceOCR" ma:index="25" nillable="true" ma:displayName="Extracted Text" ma:internalName="MediaServiceOCR" ma:readOnly="true">
      <xsd:simpleType>
        <xsd:restriction base="dms:Note">
          <xsd:maxLength value="255"/>
        </xsd:restriction>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844484-b724-424e-aed9-a5ba1674e18a"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3c8ffcb5-26f6-404f-9500-5eac8abcd31d}" ma:internalName="TaxCatchAll" ma:showField="CatchAllData" ma:web="08844484-b724-424e-aed9-a5ba1674e18a">
      <xsd:complexType>
        <xsd:complexContent>
          <xsd:extension base="dms:MultiChoiceLookup">
            <xsd:sequence>
              <xsd:element name="Value" type="dms:Lookup" maxOccurs="unbounded" minOccurs="0" nillable="true"/>
            </xsd:sequence>
          </xsd:extension>
        </xsd:complexContent>
      </xsd:complexType>
    </xsd:element>
    <xsd:element name="SharedWithUsers" ma:index="2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igrationWizId xmlns="fb4ed434-a93f-4d81-a7f3-fe01ed781294" xsi:nil="true"/>
    <MigrationWizIdPermissions xmlns="fb4ed434-a93f-4d81-a7f3-fe01ed781294" xsi:nil="true"/>
    <MigrationWizIdDocumentLibraryPermissions xmlns="fb4ed434-a93f-4d81-a7f3-fe01ed781294" xsi:nil="true"/>
    <TaxCatchAll xmlns="08844484-b724-424e-aed9-a5ba1674e18a" xsi:nil="true"/>
    <MigrationWizIdPermissionLevels xmlns="fb4ed434-a93f-4d81-a7f3-fe01ed781294" xsi:nil="true"/>
    <lcf76f155ced4ddcb4097134ff3c332f xmlns="fb4ed434-a93f-4d81-a7f3-fe01ed781294">
      <Terms xmlns="http://schemas.microsoft.com/office/infopath/2007/PartnerControls"/>
    </lcf76f155ced4ddcb4097134ff3c332f>
    <MigrationWizIdVersion xmlns="fb4ed434-a93f-4d81-a7f3-fe01ed781294" xsi:nil="true"/>
    <MigrationWizIdSecurityGroups xmlns="fb4ed434-a93f-4d81-a7f3-fe01ed781294" xsi:nil="true"/>
    <lcf76f155ced4ddcb4097134ff3c332f0 xmlns="fb4ed434-a93f-4d81-a7f3-fe01ed78129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C90D17-6A54-4242-B3CD-3CEA1E00990E}">
  <ds:schemaRefs>
    <ds:schemaRef ds:uri="08844484-b724-424e-aed9-a5ba1674e18a"/>
    <ds:schemaRef ds:uri="fb4ed434-a93f-4d81-a7f3-fe01ed7812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7DD0ED8-D612-4455-A1B4-7626B6D69876}">
  <ds:schemaRefs>
    <ds:schemaRef ds:uri="http://purl.org/dc/elements/1.1/"/>
    <ds:schemaRef ds:uri="http://www.w3.org/XML/1998/namespace"/>
    <ds:schemaRef ds:uri="http://purl.org/dc/dcmitype/"/>
    <ds:schemaRef ds:uri="http://schemas.microsoft.com/office/infopath/2007/PartnerControls"/>
    <ds:schemaRef ds:uri="http://schemas.openxmlformats.org/package/2006/metadata/core-properties"/>
    <ds:schemaRef ds:uri="http://purl.org/dc/terms/"/>
    <ds:schemaRef ds:uri="fb4ed434-a93f-4d81-a7f3-fe01ed781294"/>
    <ds:schemaRef ds:uri="http://schemas.microsoft.com/office/2006/documentManagement/types"/>
    <ds:schemaRef ds:uri="08844484-b724-424e-aed9-a5ba1674e18a"/>
    <ds:schemaRef ds:uri="http://schemas.microsoft.com/office/2006/metadata/properties"/>
  </ds:schemaRefs>
</ds:datastoreItem>
</file>

<file path=customXml/itemProps3.xml><?xml version="1.0" encoding="utf-8"?>
<ds:datastoreItem xmlns:ds="http://schemas.openxmlformats.org/officeDocument/2006/customXml" ds:itemID="{FE8FDE95-413A-4DAF-944F-44AA0A6DC8F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6935</TotalTime>
  <Words>463</Words>
  <Application>Microsoft Macintosh PowerPoint</Application>
  <PresentationFormat>Custom</PresentationFormat>
  <Paragraphs>40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Neue Haas Grotesk Text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Cole Field</cp:lastModifiedBy>
  <cp:revision>494</cp:revision>
  <cp:lastPrinted>2025-08-26T21:50:57Z</cp:lastPrinted>
  <dcterms:created xsi:type="dcterms:W3CDTF">2024-12-12T10:00:01Z</dcterms:created>
  <dcterms:modified xsi:type="dcterms:W3CDTF">2025-10-08T19:57:02Z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0x0101004102EB28E6BD37429C16C3E09DD890ED</vt:lpwstr>
  </property>
  <property fmtid="{D5CDD505-2E9C-101B-9397-08002B2CF9AE}" pid="3" name="MediaServiceImageTags">
    <vt:lpwstr/>
  </property>
</Properties>
</file>